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8.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6" r:id="rId2"/>
    <p:sldId id="270" r:id="rId3"/>
    <p:sldId id="302" r:id="rId4"/>
    <p:sldId id="276" r:id="rId5"/>
    <p:sldId id="279" r:id="rId6"/>
    <p:sldId id="280" r:id="rId7"/>
    <p:sldId id="274" r:id="rId8"/>
    <p:sldId id="275" r:id="rId9"/>
    <p:sldId id="281" r:id="rId10"/>
    <p:sldId id="264" r:id="rId11"/>
    <p:sldId id="277" r:id="rId12"/>
    <p:sldId id="278" r:id="rId13"/>
    <p:sldId id="273" r:id="rId14"/>
    <p:sldId id="271" r:id="rId15"/>
    <p:sldId id="296" r:id="rId16"/>
    <p:sldId id="257" r:id="rId17"/>
    <p:sldId id="308" r:id="rId18"/>
    <p:sldId id="288" r:id="rId19"/>
    <p:sldId id="285" r:id="rId20"/>
    <p:sldId id="286" r:id="rId21"/>
    <p:sldId id="287" r:id="rId22"/>
    <p:sldId id="306" r:id="rId23"/>
    <p:sldId id="298" r:id="rId24"/>
    <p:sldId id="272" r:id="rId25"/>
    <p:sldId id="260" r:id="rId26"/>
    <p:sldId id="309" r:id="rId27"/>
    <p:sldId id="294" r:id="rId28"/>
    <p:sldId id="304" r:id="rId29"/>
    <p:sldId id="291" r:id="rId30"/>
    <p:sldId id="295" r:id="rId31"/>
    <p:sldId id="290" r:id="rId32"/>
    <p:sldId id="284" r:id="rId33"/>
    <p:sldId id="292" r:id="rId34"/>
    <p:sldId id="293" r:id="rId35"/>
    <p:sldId id="263" r:id="rId36"/>
    <p:sldId id="289" r:id="rId37"/>
    <p:sldId id="303" r:id="rId38"/>
    <p:sldId id="262" r:id="rId39"/>
    <p:sldId id="282" r:id="rId40"/>
    <p:sldId id="258" r:id="rId41"/>
    <p:sldId id="268" r:id="rId42"/>
    <p:sldId id="307" r:id="rId43"/>
    <p:sldId id="283" r:id="rId44"/>
    <p:sldId id="305" r:id="rId45"/>
    <p:sldId id="269" r:id="rId46"/>
    <p:sldId id="300" r:id="rId47"/>
    <p:sldId id="301" r:id="rId48"/>
    <p:sldId id="267"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clrMru>
    <a:srgbClr val="AED1D4"/>
    <a:srgbClr val="142B44"/>
    <a:srgbClr val="9FA6C9"/>
    <a:srgbClr val="A8AFD5"/>
    <a:srgbClr val="AFB6DD"/>
    <a:srgbClr val="B2B9E1"/>
    <a:srgbClr val="E9C02C"/>
    <a:srgbClr val="5286A9"/>
    <a:srgbClr val="B8E2FF"/>
    <a:srgbClr val="88CD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54" autoAdjust="0"/>
    <p:restoredTop sz="82143" autoAdjust="0"/>
  </p:normalViewPr>
  <p:slideViewPr>
    <p:cSldViewPr snapToGrid="0" snapToObjects="1">
      <p:cViewPr varScale="1">
        <p:scale>
          <a:sx n="103" d="100"/>
          <a:sy n="103" d="100"/>
        </p:scale>
        <p:origin x="560" y="176"/>
      </p:cViewPr>
      <p:guideLst>
        <p:guide orient="horz" pos="2160"/>
        <p:guide pos="2880"/>
      </p:guideLst>
    </p:cSldViewPr>
  </p:slideViewPr>
  <p:outlineViewPr>
    <p:cViewPr>
      <p:scale>
        <a:sx n="33" d="100"/>
        <a:sy n="33" d="100"/>
      </p:scale>
      <p:origin x="0" y="88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pierre:Desktop:HAL:Statistiques%20HAL%20globales%20-%20r&#233;partition%20par%20disciplines%20au%2013%20juin%202016.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pierre:Desktop:HAL:Statistiques%20HAL%20globales%20-%20r&#233;partition%20par%20disciplines%20au%2013%20juin%202016.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pierre:Desktop:HAL:Statistiques%20HAL%20globales%20-%20re&#769;partition%20par%20disciplines%20au%2013%20juin%202016.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pierre:Desktop:HAL:Statistiques%20HAL%20globales%20-%20re&#769;partition%20par%20disciplines%20au%2013%20juin%20201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solidFill>
                  <a:srgbClr val="F5DDD7"/>
                </a:solidFill>
              </a:defRPr>
            </a:pPr>
            <a:r>
              <a:rPr lang="fr-FR" sz="2400" dirty="0">
                <a:solidFill>
                  <a:srgbClr val="F5DDD7"/>
                </a:solidFill>
              </a:rPr>
              <a:t>Notices</a:t>
            </a:r>
          </a:p>
        </c:rich>
      </c:tx>
      <c:layout>
        <c:manualLayout>
          <c:xMode val="edge"/>
          <c:yMode val="edge"/>
          <c:x val="0.538237296697745"/>
          <c:y val="0.41222290879559298"/>
        </c:manualLayout>
      </c:layout>
      <c:overlay val="0"/>
    </c:title>
    <c:autoTitleDeleted val="0"/>
    <c:plotArea>
      <c:layout>
        <c:manualLayout>
          <c:layoutTarget val="inner"/>
          <c:xMode val="edge"/>
          <c:yMode val="edge"/>
          <c:x val="0.61437672278412903"/>
          <c:y val="0.428599978814307"/>
          <c:w val="0.33846659857894301"/>
          <c:h val="0.54412679637018502"/>
        </c:manualLayout>
      </c:layout>
      <c:pieChart>
        <c:varyColors val="1"/>
        <c:ser>
          <c:idx val="0"/>
          <c:order val="0"/>
          <c:tx>
            <c:v>Notices, par disciplines</c:v>
          </c:tx>
          <c:cat>
            <c:strRef>
              <c:f>'Répartition par disciplines'!$A$2:$A$14</c:f>
              <c:strCache>
                <c:ptCount val="13"/>
                <c:pt idx="0">
                  <c:v>SHS</c:v>
                </c:pt>
                <c:pt idx="1">
                  <c:v>Physique </c:v>
                </c:pt>
                <c:pt idx="2">
                  <c:v>Informatique </c:v>
                </c:pt>
                <c:pt idx="3">
                  <c:v>Sciences du Vivant </c:v>
                </c:pt>
                <c:pt idx="4">
                  <c:v>Sciences de l'ingénieur </c:v>
                </c:pt>
                <c:pt idx="5">
                  <c:v>Mathématiques </c:v>
                </c:pt>
                <c:pt idx="6">
                  <c:v>Planète et Univers </c:v>
                </c:pt>
                <c:pt idx="7">
                  <c:v>Chimie </c:v>
                </c:pt>
                <c:pt idx="8">
                  <c:v>Sc. de l'environnement </c:v>
                </c:pt>
                <c:pt idx="9">
                  <c:v>Sciences cognitives </c:v>
                </c:pt>
                <c:pt idx="10">
                  <c:v>Statistiques </c:v>
                </c:pt>
                <c:pt idx="11">
                  <c:v>Économie et finance q.</c:v>
                </c:pt>
                <c:pt idx="12">
                  <c:v>Science non linéaire </c:v>
                </c:pt>
              </c:strCache>
            </c:strRef>
          </c:cat>
          <c:val>
            <c:numRef>
              <c:f>'Répartition par disciplines'!$C$2:$C$14</c:f>
              <c:numCache>
                <c:formatCode>#,##0</c:formatCode>
                <c:ptCount val="13"/>
                <c:pt idx="0">
                  <c:v>217770</c:v>
                </c:pt>
                <c:pt idx="1">
                  <c:v>109545</c:v>
                </c:pt>
                <c:pt idx="2">
                  <c:v>84261</c:v>
                </c:pt>
                <c:pt idx="3">
                  <c:v>82270</c:v>
                </c:pt>
                <c:pt idx="4">
                  <c:v>70895</c:v>
                </c:pt>
                <c:pt idx="5">
                  <c:v>48639</c:v>
                </c:pt>
                <c:pt idx="6">
                  <c:v>35773</c:v>
                </c:pt>
                <c:pt idx="7">
                  <c:v>29356</c:v>
                </c:pt>
                <c:pt idx="8">
                  <c:v>24369</c:v>
                </c:pt>
                <c:pt idx="9">
                  <c:v>8224</c:v>
                </c:pt>
                <c:pt idx="10">
                  <c:v>3273</c:v>
                </c:pt>
                <c:pt idx="11">
                  <c:v>922</c:v>
                </c:pt>
                <c:pt idx="12">
                  <c:v>902</c:v>
                </c:pt>
              </c:numCache>
            </c:numRef>
          </c:val>
          <c:extLst>
            <c:ext xmlns:c16="http://schemas.microsoft.com/office/drawing/2014/chart" uri="{C3380CC4-5D6E-409C-BE32-E72D297353CC}">
              <c16:uniqueId val="{00000000-32E8-8944-99F7-8A0C8EEDCFA7}"/>
            </c:ext>
          </c:extLst>
        </c:ser>
        <c:dLbls>
          <c:showLegendKey val="0"/>
          <c:showVal val="0"/>
          <c:showCatName val="0"/>
          <c:showSerName val="0"/>
          <c:showPercent val="0"/>
          <c:showBubbleSize val="0"/>
          <c:showLeaderLines val="1"/>
        </c:dLbls>
        <c:firstSliceAng val="0"/>
      </c:pieChart>
    </c:plotArea>
    <c:legend>
      <c:legendPos val="r"/>
      <c:layout>
        <c:manualLayout>
          <c:xMode val="edge"/>
          <c:yMode val="edge"/>
          <c:x val="2.0927420683293198E-2"/>
          <c:y val="3.6227534338476697E-4"/>
          <c:w val="0.432443141260062"/>
          <c:h val="0.96127926273789799"/>
        </c:manualLayout>
      </c:layout>
      <c:overlay val="0"/>
      <c:txPr>
        <a:bodyPr/>
        <a:lstStyle/>
        <a:p>
          <a:pPr rtl="0">
            <a:defRPr sz="2400"/>
          </a:pPr>
          <a:endParaRPr lang="fr-FR"/>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solidFill>
                  <a:schemeClr val="accent6">
                    <a:lumMod val="20000"/>
                    <a:lumOff val="80000"/>
                  </a:schemeClr>
                </a:solidFill>
              </a:defRPr>
            </a:pPr>
            <a:r>
              <a:rPr lang="fr-FR" sz="2400" dirty="0">
                <a:solidFill>
                  <a:schemeClr val="accent6">
                    <a:lumMod val="20000"/>
                    <a:lumOff val="80000"/>
                  </a:schemeClr>
                </a:solidFill>
              </a:rPr>
              <a:t>Dépôts</a:t>
            </a:r>
          </a:p>
        </c:rich>
      </c:tx>
      <c:layout>
        <c:manualLayout>
          <c:xMode val="edge"/>
          <c:yMode val="edge"/>
          <c:x val="5.0635153991826998E-2"/>
          <c:y val="3.5350292751867497E-2"/>
        </c:manualLayout>
      </c:layout>
      <c:overlay val="0"/>
    </c:title>
    <c:autoTitleDeleted val="0"/>
    <c:plotArea>
      <c:layout>
        <c:manualLayout>
          <c:layoutTarget val="inner"/>
          <c:xMode val="edge"/>
          <c:yMode val="edge"/>
          <c:x val="0.217738712249576"/>
          <c:y val="8.2708603732225799E-2"/>
          <c:w val="0.818359306649169"/>
          <c:h val="0.86260650111043802"/>
        </c:manualLayout>
      </c:layout>
      <c:pieChart>
        <c:varyColors val="1"/>
        <c:ser>
          <c:idx val="0"/>
          <c:order val="0"/>
          <c:tx>
            <c:v>Dépôts, par disciplines</c:v>
          </c:tx>
          <c:cat>
            <c:strRef>
              <c:f>'Répartition par disciplines'!$A$2:$A$14</c:f>
              <c:strCache>
                <c:ptCount val="13"/>
                <c:pt idx="0">
                  <c:v>SHS</c:v>
                </c:pt>
                <c:pt idx="1">
                  <c:v>Physique </c:v>
                </c:pt>
                <c:pt idx="2">
                  <c:v>Informatique </c:v>
                </c:pt>
                <c:pt idx="3">
                  <c:v>Sciences du Vivant </c:v>
                </c:pt>
                <c:pt idx="4">
                  <c:v>Sciences de l'ingénieur </c:v>
                </c:pt>
                <c:pt idx="5">
                  <c:v>Mathématiques </c:v>
                </c:pt>
                <c:pt idx="6">
                  <c:v>Planète et Univers </c:v>
                </c:pt>
                <c:pt idx="7">
                  <c:v>Chimie </c:v>
                </c:pt>
                <c:pt idx="8">
                  <c:v>Sc. de l'environnement </c:v>
                </c:pt>
                <c:pt idx="9">
                  <c:v>Sciences cognitives </c:v>
                </c:pt>
                <c:pt idx="10">
                  <c:v>Statistiques </c:v>
                </c:pt>
                <c:pt idx="11">
                  <c:v>Économie et finance q.</c:v>
                </c:pt>
                <c:pt idx="12">
                  <c:v>Science non linéaire </c:v>
                </c:pt>
              </c:strCache>
            </c:strRef>
          </c:cat>
          <c:val>
            <c:numRef>
              <c:f>'Répartition par disciplines'!$B$2:$B$14</c:f>
              <c:numCache>
                <c:formatCode>#,##0</c:formatCode>
                <c:ptCount val="13"/>
                <c:pt idx="0">
                  <c:v>99120</c:v>
                </c:pt>
                <c:pt idx="1">
                  <c:v>83608</c:v>
                </c:pt>
                <c:pt idx="2">
                  <c:v>82093</c:v>
                </c:pt>
                <c:pt idx="3">
                  <c:v>57758</c:v>
                </c:pt>
                <c:pt idx="4">
                  <c:v>48341</c:v>
                </c:pt>
                <c:pt idx="5">
                  <c:v>37291</c:v>
                </c:pt>
                <c:pt idx="6">
                  <c:v>25808</c:v>
                </c:pt>
                <c:pt idx="7">
                  <c:v>11544</c:v>
                </c:pt>
                <c:pt idx="8">
                  <c:v>7840</c:v>
                </c:pt>
                <c:pt idx="9">
                  <c:v>5385</c:v>
                </c:pt>
                <c:pt idx="10">
                  <c:v>5107</c:v>
                </c:pt>
                <c:pt idx="11">
                  <c:v>1173</c:v>
                </c:pt>
                <c:pt idx="12">
                  <c:v>804</c:v>
                </c:pt>
              </c:numCache>
            </c:numRef>
          </c:val>
          <c:extLst>
            <c:ext xmlns:c16="http://schemas.microsoft.com/office/drawing/2014/chart" uri="{C3380CC4-5D6E-409C-BE32-E72D297353CC}">
              <c16:uniqueId val="{00000000-07F0-7541-881D-B52AA06F166D}"/>
            </c:ext>
          </c:extLst>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2800"/>
            </a:pPr>
            <a:r>
              <a:rPr lang="fr-FR" sz="2800" dirty="0"/>
              <a:t>en SHS</a:t>
            </a:r>
          </a:p>
        </c:rich>
      </c:tx>
      <c:layout>
        <c:manualLayout>
          <c:xMode val="edge"/>
          <c:yMode val="edge"/>
          <c:x val="0.29535535999176599"/>
          <c:y val="1.5939399980065801E-3"/>
        </c:manualLayout>
      </c:layout>
      <c:overlay val="0"/>
    </c:title>
    <c:autoTitleDeleted val="0"/>
    <c:plotArea>
      <c:layout>
        <c:manualLayout>
          <c:layoutTarget val="inner"/>
          <c:xMode val="edge"/>
          <c:yMode val="edge"/>
          <c:x val="7.9519667884651701E-2"/>
          <c:y val="0.15237093254909401"/>
          <c:w val="0.61272005215034397"/>
          <c:h val="0.67768314201688595"/>
        </c:manualLayout>
      </c:layout>
      <c:pieChart>
        <c:varyColors val="1"/>
        <c:ser>
          <c:idx val="0"/>
          <c:order val="0"/>
          <c:tx>
            <c:v>Répartition des publications en SHS</c:v>
          </c:tx>
          <c:dPt>
            <c:idx val="0"/>
            <c:bubble3D val="0"/>
            <c:spPr>
              <a:solidFill>
                <a:schemeClr val="accent6"/>
              </a:solidFill>
            </c:spPr>
            <c:extLst>
              <c:ext xmlns:c16="http://schemas.microsoft.com/office/drawing/2014/chart" uri="{C3380CC4-5D6E-409C-BE32-E72D297353CC}">
                <c16:uniqueId val="{00000001-83CC-B84A-83A0-643AEFBE3784}"/>
              </c:ext>
            </c:extLst>
          </c:dPt>
          <c:cat>
            <c:strRef>
              <c:f>'Répartition par disciplines'!$B$1:$C$1</c:f>
              <c:strCache>
                <c:ptCount val="2"/>
                <c:pt idx="0">
                  <c:v>Dépôt intégral</c:v>
                </c:pt>
                <c:pt idx="1">
                  <c:v>Notices</c:v>
                </c:pt>
              </c:strCache>
            </c:strRef>
          </c:cat>
          <c:val>
            <c:numRef>
              <c:f>'Répartition par disciplines'!$B$2:$C$2</c:f>
              <c:numCache>
                <c:formatCode>#,##0</c:formatCode>
                <c:ptCount val="2"/>
                <c:pt idx="0">
                  <c:v>99120</c:v>
                </c:pt>
                <c:pt idx="1">
                  <c:v>217770</c:v>
                </c:pt>
              </c:numCache>
            </c:numRef>
          </c:val>
          <c:extLst>
            <c:ext xmlns:c16="http://schemas.microsoft.com/office/drawing/2014/chart" uri="{C3380CC4-5D6E-409C-BE32-E72D297353CC}">
              <c16:uniqueId val="{00000002-83CC-B84A-83A0-643AEFBE3784}"/>
            </c:ext>
          </c:extLst>
        </c:ser>
        <c:dLbls>
          <c:showLegendKey val="0"/>
          <c:showVal val="0"/>
          <c:showCatName val="0"/>
          <c:showSerName val="0"/>
          <c:showPercent val="0"/>
          <c:showBubbleSize val="0"/>
          <c:showLeaderLines val="1"/>
        </c:dLbls>
        <c:firstSliceAng val="0"/>
      </c:pieChart>
    </c:plotArea>
    <c:legend>
      <c:legendPos val="r"/>
      <c:layout>
        <c:manualLayout>
          <c:xMode val="edge"/>
          <c:yMode val="edge"/>
          <c:x val="0.60406841301699998"/>
          <c:y val="0.79528811308225"/>
          <c:w val="0.39201619405417498"/>
          <c:h val="0.159334029029504"/>
        </c:manualLayout>
      </c:layout>
      <c:overlay val="0"/>
      <c:txPr>
        <a:bodyPr/>
        <a:lstStyle/>
        <a:p>
          <a:pPr rtl="0">
            <a:defRPr sz="2400"/>
          </a:pPr>
          <a:endParaRPr lang="fr-FR"/>
        </a:p>
      </c:txPr>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2800"/>
            </a:pPr>
            <a:r>
              <a:rPr lang="fr-FR" sz="2800"/>
              <a:t>en Informatique</a:t>
            </a:r>
          </a:p>
        </c:rich>
      </c:tx>
      <c:layout>
        <c:manualLayout>
          <c:xMode val="edge"/>
          <c:yMode val="edge"/>
          <c:x val="0.138634390998155"/>
          <c:y val="0"/>
        </c:manualLayout>
      </c:layout>
      <c:overlay val="0"/>
    </c:title>
    <c:autoTitleDeleted val="0"/>
    <c:plotArea>
      <c:layout>
        <c:manualLayout>
          <c:layoutTarget val="inner"/>
          <c:xMode val="edge"/>
          <c:yMode val="edge"/>
          <c:x val="0"/>
          <c:y val="0.15008463615961001"/>
          <c:w val="0.91419141914191404"/>
          <c:h val="0.70304568527918798"/>
        </c:manualLayout>
      </c:layout>
      <c:pieChart>
        <c:varyColors val="1"/>
        <c:ser>
          <c:idx val="0"/>
          <c:order val="0"/>
          <c:tx>
            <c:v>Répartition des publications en SHS</c:v>
          </c:tx>
          <c:dPt>
            <c:idx val="0"/>
            <c:bubble3D val="0"/>
            <c:spPr>
              <a:solidFill>
                <a:schemeClr val="accent6"/>
              </a:solidFill>
            </c:spPr>
            <c:extLst>
              <c:ext xmlns:c16="http://schemas.microsoft.com/office/drawing/2014/chart" uri="{C3380CC4-5D6E-409C-BE32-E72D297353CC}">
                <c16:uniqueId val="{00000001-0D63-E649-849C-B1695D9D0AFC}"/>
              </c:ext>
            </c:extLst>
          </c:dPt>
          <c:cat>
            <c:strRef>
              <c:f>'Répartition par disciplines'!$B$1:$C$1</c:f>
              <c:strCache>
                <c:ptCount val="2"/>
                <c:pt idx="0">
                  <c:v>Dépôt intégral</c:v>
                </c:pt>
                <c:pt idx="1">
                  <c:v>Notices</c:v>
                </c:pt>
              </c:strCache>
            </c:strRef>
          </c:cat>
          <c:val>
            <c:numRef>
              <c:f>'Répartition par disciplines'!$B$4:$C$4</c:f>
              <c:numCache>
                <c:formatCode>#,##0</c:formatCode>
                <c:ptCount val="2"/>
                <c:pt idx="0">
                  <c:v>82093</c:v>
                </c:pt>
                <c:pt idx="1">
                  <c:v>84261</c:v>
                </c:pt>
              </c:numCache>
            </c:numRef>
          </c:val>
          <c:extLst>
            <c:ext xmlns:c16="http://schemas.microsoft.com/office/drawing/2014/chart" uri="{C3380CC4-5D6E-409C-BE32-E72D297353CC}">
              <c16:uniqueId val="{00000002-0D63-E649-849C-B1695D9D0AFC}"/>
            </c:ext>
          </c:extLst>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D254FB-9E93-204F-9BA4-A65DD9DFD513}" type="datetimeFigureOut">
              <a:rPr lang="fr-FR" smtClean="0"/>
              <a:t>16/01/2020</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31575B-3663-EA42-96F2-4C3AF89FA139}" type="slidenum">
              <a:rPr lang="fr-FR" smtClean="0"/>
              <a:t>‹N°›</a:t>
            </a:fld>
            <a:endParaRPr lang="fr-FR"/>
          </a:p>
        </p:txBody>
      </p:sp>
    </p:spTree>
    <p:extLst>
      <p:ext uri="{BB962C8B-B14F-4D97-AF65-F5344CB8AC3E}">
        <p14:creationId xmlns:p14="http://schemas.microsoft.com/office/powerpoint/2010/main" val="29913261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Questions à l’auditoire (à revoir) : </a:t>
            </a:r>
          </a:p>
          <a:p>
            <a:pPr marL="171450" indent="-171450">
              <a:buFontTx/>
              <a:buChar char="-"/>
            </a:pPr>
            <a:r>
              <a:rPr lang="fr-FR" baseline="0" dirty="0"/>
              <a:t>Quelles sont vos besoins / vos attentes par rapport à cet atelier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fr-FR" dirty="0"/>
              <a:t>Avez-vous dans</a:t>
            </a:r>
            <a:r>
              <a:rPr lang="fr-FR" baseline="0" dirty="0"/>
              <a:t> votre laboratoire une BDD pour gérer la production bibliographique des chercheurs ?</a:t>
            </a:r>
          </a:p>
          <a:p>
            <a:pPr marL="171450" indent="-171450">
              <a:buFontTx/>
              <a:buChar char="-"/>
            </a:pPr>
            <a:r>
              <a:rPr lang="fr-FR" baseline="0" dirty="0"/>
              <a:t>Avez-vous déjà migré la bibliographie historique de votre laboratoire vers HAL ? Est-ce que vous utilisez déjà HAL ?</a:t>
            </a: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1</a:t>
            </a:fld>
            <a:endParaRPr lang="fr-FR"/>
          </a:p>
        </p:txBody>
      </p:sp>
    </p:spTree>
    <p:extLst>
      <p:ext uri="{BB962C8B-B14F-4D97-AF65-F5344CB8AC3E}">
        <p14:creationId xmlns:p14="http://schemas.microsoft.com/office/powerpoint/2010/main" val="3486835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10</a:t>
            </a:fld>
            <a:endParaRPr lang="fr-FR"/>
          </a:p>
        </p:txBody>
      </p:sp>
    </p:spTree>
    <p:extLst>
      <p:ext uri="{BB962C8B-B14F-4D97-AF65-F5344CB8AC3E}">
        <p14:creationId xmlns:p14="http://schemas.microsoft.com/office/powerpoint/2010/main" val="1119375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11</a:t>
            </a:fld>
            <a:endParaRPr lang="fr-FR"/>
          </a:p>
        </p:txBody>
      </p:sp>
    </p:spTree>
    <p:extLst>
      <p:ext uri="{BB962C8B-B14F-4D97-AF65-F5344CB8AC3E}">
        <p14:creationId xmlns:p14="http://schemas.microsoft.com/office/powerpoint/2010/main" val="119857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Statistiques</a:t>
            </a:r>
            <a:r>
              <a:rPr lang="fr-FR" baseline="0" dirty="0"/>
              <a:t> pour les publications de l’auteur Damon </a:t>
            </a:r>
            <a:r>
              <a:rPr lang="fr-FR" baseline="0" dirty="0" err="1"/>
              <a:t>Mayaffre</a:t>
            </a:r>
            <a:r>
              <a:rPr lang="fr-FR" baseline="0" dirty="0"/>
              <a:t> :</a:t>
            </a:r>
            <a:endParaRPr lang="fr-FR" dirty="0"/>
          </a:p>
          <a:p>
            <a:r>
              <a:rPr lang="fr-FR" dirty="0"/>
              <a:t>15 % en</a:t>
            </a:r>
            <a:r>
              <a:rPr lang="fr-FR" baseline="0" dirty="0"/>
              <a:t> provenance des USA</a:t>
            </a:r>
          </a:p>
          <a:p>
            <a:r>
              <a:rPr lang="fr-FR" baseline="0" dirty="0"/>
              <a:t>20 % en provenance de Chine</a:t>
            </a:r>
          </a:p>
          <a:p>
            <a:r>
              <a:rPr lang="fr-FR" dirty="0"/>
              <a:t>20 % en provenance du </a:t>
            </a:r>
            <a:r>
              <a:rPr lang="fr-FR" dirty="0" err="1"/>
              <a:t>Magreb</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12</a:t>
            </a:fld>
            <a:endParaRPr lang="fr-FR"/>
          </a:p>
        </p:txBody>
      </p:sp>
    </p:spTree>
    <p:extLst>
      <p:ext uri="{BB962C8B-B14F-4D97-AF65-F5344CB8AC3E}">
        <p14:creationId xmlns:p14="http://schemas.microsoft.com/office/powerpoint/2010/main" val="1581757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HAL utilise le moteur de recherche </a:t>
            </a:r>
            <a:r>
              <a:rPr lang="fr-FR" baseline="0" dirty="0" err="1"/>
              <a:t>Solr</a:t>
            </a:r>
            <a:r>
              <a:rPr lang="fr-FR" baseline="0" dirty="0"/>
              <a:t> (une plateforme logicielle de recherche s’appuyant sur le moteur de recherche </a:t>
            </a:r>
            <a:r>
              <a:rPr lang="fr-FR" baseline="0" dirty="0" err="1"/>
              <a:t>Lucene</a:t>
            </a:r>
            <a:r>
              <a:rPr lang="fr-FR" baseline="0" dirty="0"/>
              <a:t>, créé par la Fondation Apache et distribuée et conçue sous licence libre).</a:t>
            </a:r>
          </a:p>
          <a:p>
            <a:r>
              <a:rPr lang="fr-FR" baseline="0" dirty="0"/>
              <a:t>Pour HAL, l’outil </a:t>
            </a:r>
            <a:r>
              <a:rPr lang="fr-FR" baseline="0" dirty="0" err="1"/>
              <a:t>Solr</a:t>
            </a:r>
            <a:r>
              <a:rPr lang="fr-FR" baseline="0" dirty="0"/>
              <a:t> indexe les données saisies dans l’archive, il permet de rendre l’accès aux données plus rapide que par l’intermédiaire d’un accès direct à une base de données classique. Il permet l’accès aux données via les modules de recherche et consultation ou les API.</a:t>
            </a:r>
          </a:p>
          <a:p>
            <a:endParaRPr lang="fr-FR" baseline="0" dirty="0"/>
          </a:p>
          <a:p>
            <a:r>
              <a:rPr lang="fr-FR" baseline="0" dirty="0"/>
              <a:t>Le protocole </a:t>
            </a:r>
            <a:r>
              <a:rPr lang="fr-FR" b="1" baseline="0" dirty="0"/>
              <a:t>SWORD</a:t>
            </a:r>
            <a:r>
              <a:rPr lang="fr-FR" baseline="0" dirty="0"/>
              <a:t> définit un ensemble de services Web basé sur </a:t>
            </a:r>
            <a:r>
              <a:rPr lang="fr-FR" baseline="0" dirty="0" err="1"/>
              <a:t>Atom</a:t>
            </a:r>
            <a:r>
              <a:rPr lang="fr-FR" baseline="0" dirty="0"/>
              <a:t> </a:t>
            </a:r>
            <a:r>
              <a:rPr lang="fr-FR" baseline="0" dirty="0" err="1"/>
              <a:t>Publishing</a:t>
            </a:r>
            <a:r>
              <a:rPr lang="fr-FR" baseline="0" dirty="0"/>
              <a:t> Protocol (APP). L’API de dépôt SWORD permet l’import automatique de documents dans HAL.</a:t>
            </a:r>
          </a:p>
          <a:p>
            <a:endParaRPr lang="fr-FR" baseline="0"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13</a:t>
            </a:fld>
            <a:endParaRPr lang="fr-FR"/>
          </a:p>
        </p:txBody>
      </p:sp>
    </p:spTree>
    <p:extLst>
      <p:ext uri="{BB962C8B-B14F-4D97-AF65-F5344CB8AC3E}">
        <p14:creationId xmlns:p14="http://schemas.microsoft.com/office/powerpoint/2010/main" val="2914387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14</a:t>
            </a:fld>
            <a:endParaRPr lang="fr-FR"/>
          </a:p>
        </p:txBody>
      </p:sp>
    </p:spTree>
    <p:extLst>
      <p:ext uri="{BB962C8B-B14F-4D97-AF65-F5344CB8AC3E}">
        <p14:creationId xmlns:p14="http://schemas.microsoft.com/office/powerpoint/2010/main" val="4251186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15</a:t>
            </a:fld>
            <a:endParaRPr lang="fr-FR"/>
          </a:p>
        </p:txBody>
      </p:sp>
    </p:spTree>
    <p:extLst>
      <p:ext uri="{BB962C8B-B14F-4D97-AF65-F5344CB8AC3E}">
        <p14:creationId xmlns:p14="http://schemas.microsoft.com/office/powerpoint/2010/main" val="3230957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Les formes en vert ou en jaune</a:t>
            </a:r>
            <a:r>
              <a:rPr lang="fr-FR" baseline="0" dirty="0"/>
              <a:t> sont des formes validées. La différence étant que les formes en jaune correspondent à des structures fermées (elles ne devrait donc plus être utilisées pour des dépôts de publications récentes. Malheureusement on va voir que ce n’est pas toujours respecté).</a:t>
            </a:r>
            <a:endParaRPr lang="fr-FR" dirty="0"/>
          </a:p>
          <a:p>
            <a:r>
              <a:rPr lang="fr-FR" dirty="0"/>
              <a:t>Les formes en rouge se</a:t>
            </a:r>
            <a:r>
              <a:rPr lang="fr-FR" baseline="0" dirty="0"/>
              <a:t> créent "automatiquement" (soit lors d’erreurs de saisie, soit lors d’importations en masse, cf. diapos suivantes).</a:t>
            </a:r>
          </a:p>
          <a:p>
            <a:r>
              <a:rPr lang="fr-FR" baseline="0" dirty="0"/>
              <a:t>Il faut donc vérifier périodiquement s’il y a de nouvelles formes en rouge, et le cas échéant, les corriger en les fusionnant avec l’une ou l’autre des structures validées.</a:t>
            </a:r>
          </a:p>
          <a:p>
            <a:r>
              <a:rPr lang="fr-FR" baseline="0" dirty="0"/>
              <a:t>=&gt; </a:t>
            </a:r>
            <a:r>
              <a:rPr lang="fr-FR" b="1" baseline="0" dirty="0"/>
              <a:t>Ce travail est habituellement réalisé par le référent structure ou le gestionnaire de collection du laboratoire.</a:t>
            </a:r>
            <a:endParaRPr lang="fr-FR" b="1"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16</a:t>
            </a:fld>
            <a:endParaRPr lang="fr-FR" dirty="0"/>
          </a:p>
        </p:txBody>
      </p:sp>
    </p:spTree>
    <p:extLst>
      <p:ext uri="{BB962C8B-B14F-4D97-AF65-F5344CB8AC3E}">
        <p14:creationId xmlns:p14="http://schemas.microsoft.com/office/powerpoint/2010/main" val="2184167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HAL utilise le moteur de recherche </a:t>
            </a:r>
            <a:r>
              <a:rPr lang="fr-FR" baseline="0" dirty="0" err="1"/>
              <a:t>Solr</a:t>
            </a:r>
            <a:r>
              <a:rPr lang="fr-FR" baseline="0" dirty="0"/>
              <a:t> (une plateforme logicielle de recherche s’appuyant sur le moteur de recherche </a:t>
            </a:r>
            <a:r>
              <a:rPr lang="fr-FR" baseline="0" dirty="0" err="1"/>
              <a:t>Lucene</a:t>
            </a:r>
            <a:r>
              <a:rPr lang="fr-FR" baseline="0" dirty="0"/>
              <a:t>, créé par la Fondation Apache et distribuée et conçue sous licence libre).</a:t>
            </a:r>
          </a:p>
          <a:p>
            <a:r>
              <a:rPr lang="fr-FR" baseline="0" dirty="0"/>
              <a:t>Pour HAL, l’outil </a:t>
            </a:r>
            <a:r>
              <a:rPr lang="fr-FR" baseline="0" dirty="0" err="1"/>
              <a:t>Solr</a:t>
            </a:r>
            <a:r>
              <a:rPr lang="fr-FR" baseline="0" dirty="0"/>
              <a:t> indexe les données saisies dans l’archive, il permet de rendre l’accès aux données plus rapide que par l’intermédiaire d’un accès direct à une base de données classique. Il permet l’accès aux données via les modules de recherche et consultation ou les API.</a:t>
            </a:r>
          </a:p>
          <a:p>
            <a:endParaRPr lang="fr-FR" baseline="0" dirty="0"/>
          </a:p>
          <a:p>
            <a:r>
              <a:rPr lang="fr-FR" baseline="0" dirty="0"/>
              <a:t>Le protocole </a:t>
            </a:r>
            <a:r>
              <a:rPr lang="fr-FR" b="1" baseline="0" dirty="0"/>
              <a:t>SWORD</a:t>
            </a:r>
            <a:r>
              <a:rPr lang="fr-FR" baseline="0" dirty="0"/>
              <a:t> définit un ensemble de services Web basé sur </a:t>
            </a:r>
            <a:r>
              <a:rPr lang="fr-FR" baseline="0" dirty="0" err="1"/>
              <a:t>Atom</a:t>
            </a:r>
            <a:r>
              <a:rPr lang="fr-FR" baseline="0" dirty="0"/>
              <a:t> </a:t>
            </a:r>
            <a:r>
              <a:rPr lang="fr-FR" baseline="0" dirty="0" err="1"/>
              <a:t>Publishing</a:t>
            </a:r>
            <a:r>
              <a:rPr lang="fr-FR" baseline="0" dirty="0"/>
              <a:t> Protocol (APP). L’API de dépôt SWORD permet l’import automatique de documents dans HAL.</a:t>
            </a:r>
          </a:p>
          <a:p>
            <a:endParaRPr lang="fr-FR" baseline="0"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17</a:t>
            </a:fld>
            <a:endParaRPr lang="fr-FR"/>
          </a:p>
        </p:txBody>
      </p:sp>
    </p:spTree>
    <p:extLst>
      <p:ext uri="{BB962C8B-B14F-4D97-AF65-F5344CB8AC3E}">
        <p14:creationId xmlns:p14="http://schemas.microsoft.com/office/powerpoint/2010/main" val="2914387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Exemple de collection d’un laboratoire dans HAL</a:t>
            </a:r>
            <a:r>
              <a:rPr lang="fr-FR" baseline="0" dirty="0"/>
              <a:t> : </a:t>
            </a:r>
            <a:r>
              <a:rPr lang="fr-FR" baseline="0" dirty="0" err="1"/>
              <a:t>https</a:t>
            </a:r>
            <a:r>
              <a:rPr lang="fr-FR" baseline="0" dirty="0"/>
              <a:t>://</a:t>
            </a:r>
            <a:r>
              <a:rPr lang="fr-FR" baseline="0" dirty="0" err="1"/>
              <a:t>hal.archives-ouvertes.fr</a:t>
            </a:r>
            <a:r>
              <a:rPr lang="fr-FR" baseline="0" dirty="0"/>
              <a:t>/BCL/</a:t>
            </a:r>
          </a:p>
          <a:p>
            <a:endParaRPr lang="fr-FR" baseline="0"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18</a:t>
            </a:fld>
            <a:endParaRPr lang="fr-FR"/>
          </a:p>
        </p:txBody>
      </p:sp>
    </p:spTree>
    <p:extLst>
      <p:ext uri="{BB962C8B-B14F-4D97-AF65-F5344CB8AC3E}">
        <p14:creationId xmlns:p14="http://schemas.microsoft.com/office/powerpoint/2010/main" val="1026087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Exemple d’affichage des dépôts </a:t>
            </a:r>
            <a:r>
              <a:rPr lang="fr-FR" baseline="0" dirty="0"/>
              <a:t>HAL sur la page d’accueil d’un laboratoire (à droite)</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19</a:t>
            </a:fld>
            <a:endParaRPr lang="fr-FR"/>
          </a:p>
        </p:txBody>
      </p:sp>
    </p:spTree>
    <p:extLst>
      <p:ext uri="{BB962C8B-B14F-4D97-AF65-F5344CB8AC3E}">
        <p14:creationId xmlns:p14="http://schemas.microsoft.com/office/powerpoint/2010/main" val="4081966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 CCSD (Centre pour la Communication Scientifique Directe - UMS3668) est une unité mixte de service du CNRS, INRIA et Université de Lyon, créée fin 2000 et principalement dédiée à la réalisation d’archives ouvertes,</a:t>
            </a:r>
            <a:r>
              <a:rPr lang="fr-FR" baseline="0" dirty="0"/>
              <a:t> mais pas que ! Ils développent également </a:t>
            </a:r>
            <a:r>
              <a:rPr lang="fr-FR" b="1" u="sng" baseline="0" dirty="0" err="1"/>
              <a:t>ScienceConf</a:t>
            </a:r>
            <a:r>
              <a:rPr lang="fr-FR" baseline="0" dirty="0"/>
              <a:t> ainsi que </a:t>
            </a:r>
            <a:r>
              <a:rPr lang="fr-FR" baseline="0" dirty="0" err="1"/>
              <a:t>épisciences.org</a:t>
            </a:r>
            <a:r>
              <a:rPr lang="fr-FR" baseline="0" dirty="0"/>
              <a:t>.</a:t>
            </a:r>
            <a:endParaRPr lang="fr-FR" dirty="0"/>
          </a:p>
          <a:p>
            <a:r>
              <a:rPr lang="fr-FR" dirty="0"/>
              <a:t>L'unité est basée dans les locaux du Centre de Calcul de l'IN2P3 et est rattachée à la Direction de l'Information Scientifique et Technique (DIST).</a:t>
            </a:r>
          </a:p>
          <a:p>
            <a:endParaRPr lang="fr-FR" dirty="0"/>
          </a:p>
          <a:p>
            <a:r>
              <a:rPr lang="fr-FR" dirty="0"/>
              <a:t>L'</a:t>
            </a:r>
            <a:r>
              <a:rPr lang="fr-FR" dirty="0" err="1"/>
              <a:t>Inria</a:t>
            </a:r>
            <a:r>
              <a:rPr lang="fr-FR" dirty="0"/>
              <a:t>, l'Inserm, l'Institut Pasteur, l'IRD, le </a:t>
            </a:r>
            <a:r>
              <a:rPr lang="fr-FR" dirty="0" err="1"/>
              <a:t>Cirad</a:t>
            </a:r>
            <a:r>
              <a:rPr lang="fr-FR" dirty="0"/>
              <a:t>, le CEA, </a:t>
            </a:r>
            <a:r>
              <a:rPr lang="fr-FR" dirty="0" err="1"/>
              <a:t>Irstea</a:t>
            </a:r>
            <a:r>
              <a:rPr lang="fr-FR" dirty="0"/>
              <a:t> (ex </a:t>
            </a:r>
            <a:r>
              <a:rPr lang="fr-FR" dirty="0" err="1"/>
              <a:t>Cemagref</a:t>
            </a:r>
            <a:r>
              <a:rPr lang="fr-FR" dirty="0"/>
              <a:t>), l'École des Ponts </a:t>
            </a:r>
            <a:r>
              <a:rPr lang="fr-FR" dirty="0" err="1"/>
              <a:t>ParisTech</a:t>
            </a:r>
            <a:r>
              <a:rPr lang="fr-FR" dirty="0"/>
              <a:t>,</a:t>
            </a:r>
            <a:r>
              <a:rPr lang="fr-FR" baseline="0" dirty="0"/>
              <a:t> etc. ont notamment des portails dans HAL.</a:t>
            </a:r>
          </a:p>
          <a:p>
            <a:endParaRPr lang="fr-FR" baseline="0" dirty="0"/>
          </a:p>
          <a:p>
            <a:r>
              <a:rPr lang="fr-FR" b="1" baseline="0" dirty="0"/>
              <a:t>Auto-archivage </a:t>
            </a:r>
            <a:r>
              <a:rPr lang="fr-FR" baseline="0" dirty="0"/>
              <a:t>: en principe ce sont les chercheurs qui sont censés déposer </a:t>
            </a:r>
            <a:r>
              <a:rPr lang="fr-FR" baseline="0" dirty="0" err="1"/>
              <a:t>eux-même</a:t>
            </a:r>
            <a:r>
              <a:rPr lang="fr-FR" baseline="0" dirty="0"/>
              <a:t> leurs </a:t>
            </a:r>
            <a:r>
              <a:rPr lang="fr-FR" baseline="0" dirty="0" err="1"/>
              <a:t>publis</a:t>
            </a:r>
            <a:r>
              <a:rPr lang="fr-FR" baseline="0" dirty="0"/>
              <a:t> dans HAL (en principe)</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2</a:t>
            </a:fld>
            <a:endParaRPr lang="fr-FR"/>
          </a:p>
        </p:txBody>
      </p:sp>
    </p:spTree>
    <p:extLst>
      <p:ext uri="{BB962C8B-B14F-4D97-AF65-F5344CB8AC3E}">
        <p14:creationId xmlns:p14="http://schemas.microsoft.com/office/powerpoint/2010/main" val="906261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Exemple d’affichage des dépôts </a:t>
            </a:r>
            <a:r>
              <a:rPr lang="fr-FR" baseline="0" dirty="0"/>
              <a:t>HAL sur la page perso d’un membre du labo (volet de droite)</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20</a:t>
            </a:fld>
            <a:endParaRPr lang="fr-FR"/>
          </a:p>
        </p:txBody>
      </p:sp>
    </p:spTree>
    <p:extLst>
      <p:ext uri="{BB962C8B-B14F-4D97-AF65-F5344CB8AC3E}">
        <p14:creationId xmlns:p14="http://schemas.microsoft.com/office/powerpoint/2010/main" val="3779685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Autre exemple d’affichage des dépôts </a:t>
            </a:r>
            <a:r>
              <a:rPr lang="fr-FR" baseline="0" dirty="0"/>
              <a:t>HAL sur la page perso d’un membre (sur le site d’un autre labo)</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21</a:t>
            </a:fld>
            <a:endParaRPr lang="fr-FR"/>
          </a:p>
        </p:txBody>
      </p:sp>
    </p:spTree>
    <p:extLst>
      <p:ext uri="{BB962C8B-B14F-4D97-AF65-F5344CB8AC3E}">
        <p14:creationId xmlns:p14="http://schemas.microsoft.com/office/powerpoint/2010/main" val="1728607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Affichage « trié par</a:t>
            </a:r>
            <a:r>
              <a:rPr lang="fr-FR" baseline="0" dirty="0"/>
              <a:t> date de dépôt décroissante » versus « trié par date de publication décroissante » : avantages et inconvénients.</a:t>
            </a:r>
          </a:p>
          <a:p>
            <a:endParaRPr lang="fr-FR" baseline="0" dirty="0"/>
          </a:p>
          <a:p>
            <a:r>
              <a:rPr lang="fr-FR" baseline="0" dirty="0"/>
              <a:t>(L’algorithme utilisé en pratique sur le site web du laboratoire BCL est en réalité un peu plus complexe : </a:t>
            </a:r>
            <a:br>
              <a:rPr lang="fr-FR" baseline="0" dirty="0"/>
            </a:br>
            <a:r>
              <a:rPr lang="fr-FR" baseline="0" dirty="0"/>
              <a:t>il faut également filtrer les publications « à paraître » ainsi que celles dont la date de publication est très ancienne, </a:t>
            </a:r>
            <a:br>
              <a:rPr lang="fr-FR" baseline="0" dirty="0"/>
            </a:br>
            <a:r>
              <a:rPr lang="fr-FR" baseline="0" dirty="0"/>
              <a:t>et afficher les communications dans un congrès qui auront lieu dans les 30 jours à venir), etc.</a:t>
            </a:r>
          </a:p>
          <a:p>
            <a:endParaRPr lang="fr-FR" baseline="0" dirty="0"/>
          </a:p>
          <a:p>
            <a:r>
              <a:rPr lang="fr-FR" baseline="0" dirty="0"/>
              <a:t>Cf. code source disponible sur https://</a:t>
            </a:r>
            <a:r>
              <a:rPr lang="fr-FR" baseline="0" dirty="0" err="1"/>
              <a:t>github.com</a:t>
            </a:r>
            <a:r>
              <a:rPr lang="fr-FR" baseline="0" dirty="0"/>
              <a:t>/UMR7320/HAL-</a:t>
            </a:r>
            <a:r>
              <a:rPr lang="fr-FR" baseline="0" dirty="0" err="1"/>
              <a:t>developments</a:t>
            </a:r>
            <a:r>
              <a:rPr lang="fr-FR" baseline="0" dirty="0"/>
              <a:t>/</a:t>
            </a:r>
          </a:p>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22</a:t>
            </a:fld>
            <a:endParaRPr lang="fr-FR"/>
          </a:p>
        </p:txBody>
      </p:sp>
    </p:spTree>
    <p:extLst>
      <p:ext uri="{BB962C8B-B14F-4D97-AF65-F5344CB8AC3E}">
        <p14:creationId xmlns:p14="http://schemas.microsoft.com/office/powerpoint/2010/main" val="2964831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La recherche par nom de famille</a:t>
            </a:r>
            <a:r>
              <a:rPr lang="fr-FR" baseline="0" dirty="0"/>
              <a:t> ou par nom/prénom atteint vite ses limites : ici on voit un cas d’homonymie entre un P. Del </a:t>
            </a:r>
            <a:r>
              <a:rPr lang="fr-FR" baseline="0" dirty="0" err="1"/>
              <a:t>Giudice</a:t>
            </a:r>
            <a:r>
              <a:rPr lang="fr-FR" baseline="0" dirty="0"/>
              <a:t> qui travaille en linguistique, sur les dialectes occitans, et un autre P. Del </a:t>
            </a:r>
            <a:r>
              <a:rPr lang="fr-FR" baseline="0" dirty="0" err="1"/>
              <a:t>Giudice</a:t>
            </a:r>
            <a:r>
              <a:rPr lang="fr-FR" baseline="0" dirty="0"/>
              <a:t> qui publie dans des revues de physique.</a:t>
            </a:r>
          </a:p>
          <a:p>
            <a:r>
              <a:rPr lang="fr-FR" baseline="0" dirty="0"/>
              <a:t>=&gt; D’où l’intérêt d’utiliser un idhal pour désambiguïser les cas d’homonymie et fiabiliser les résultats de recherche.</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23</a:t>
            </a:fld>
            <a:endParaRPr lang="fr-FR"/>
          </a:p>
        </p:txBody>
      </p:sp>
    </p:spTree>
    <p:extLst>
      <p:ext uri="{BB962C8B-B14F-4D97-AF65-F5344CB8AC3E}">
        <p14:creationId xmlns:p14="http://schemas.microsoft.com/office/powerpoint/2010/main" val="3651276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a:t>
            </a:r>
            <a:r>
              <a:rPr lang="fr-FR" dirty="0" err="1"/>
              <a:t>idHal</a:t>
            </a:r>
            <a:r>
              <a:rPr lang="fr-FR" baseline="0" dirty="0"/>
              <a:t> peut être aligné avec les autres identifiants chercheurs : </a:t>
            </a:r>
            <a:r>
              <a:rPr lang="fr-FR" baseline="0" dirty="0" err="1"/>
              <a:t>IdRef</a:t>
            </a:r>
            <a:r>
              <a:rPr lang="fr-FR" baseline="0" dirty="0"/>
              <a:t>, VIAF, ISNI, ORCID, </a:t>
            </a:r>
            <a:r>
              <a:rPr lang="fr-FR" baseline="0" dirty="0" err="1"/>
              <a:t>ResearcherId</a:t>
            </a:r>
            <a:r>
              <a:rPr lang="fr-FR" baseline="0" dirty="0"/>
              <a:t>, arXiv</a:t>
            </a:r>
          </a:p>
          <a:p>
            <a:endParaRPr lang="fr-FR" baseline="0" dirty="0"/>
          </a:p>
          <a:p>
            <a:r>
              <a:rPr lang="fr-FR" baseline="0" dirty="0"/>
              <a:t>La recherche par idhal (plutôt que par nom/prénom) permet d’éviter les homonymes et donc de fiabiliser les résultats de recherche dans HAL.</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24</a:t>
            </a:fld>
            <a:endParaRPr lang="fr-FR"/>
          </a:p>
        </p:txBody>
      </p:sp>
    </p:spTree>
    <p:extLst>
      <p:ext uri="{BB962C8B-B14F-4D97-AF65-F5344CB8AC3E}">
        <p14:creationId xmlns:p14="http://schemas.microsoft.com/office/powerpoint/2010/main" val="1402192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25</a:t>
            </a:fld>
            <a:endParaRPr lang="fr-FR"/>
          </a:p>
        </p:txBody>
      </p:sp>
    </p:spTree>
    <p:extLst>
      <p:ext uri="{BB962C8B-B14F-4D97-AF65-F5344CB8AC3E}">
        <p14:creationId xmlns:p14="http://schemas.microsoft.com/office/powerpoint/2010/main" val="1022383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Les imports de masse dans HAL peuvent être faits directement par programmation via l’API SWORD, ou bien via l’interface graphique proposée par x2Hal, le successeur de Bib2hal.</a:t>
            </a: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26</a:t>
            </a:fld>
            <a:endParaRPr lang="fr-FR"/>
          </a:p>
        </p:txBody>
      </p:sp>
    </p:spTree>
    <p:extLst>
      <p:ext uri="{BB962C8B-B14F-4D97-AF65-F5344CB8AC3E}">
        <p14:creationId xmlns:p14="http://schemas.microsoft.com/office/powerpoint/2010/main" val="2914387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a:solidFill>
                  <a:schemeClr val="tx1"/>
                </a:solidFill>
                <a:effectLst/>
                <a:latin typeface="+mn-lt"/>
                <a:ea typeface="+mn-ea"/>
                <a:cs typeface="+mn-cs"/>
              </a:rPr>
              <a:t>Astuce : toujours faire les imports x2hal / Bib2Hal en utilisant un compte de service (compte d’équipe ou compte de laboratoire). Cela permet de faire apparaître comme déposant une adresse et un nom générique / institutionnel plutôt qu’un individu, et cela permet de prêter </a:t>
            </a:r>
            <a:r>
              <a:rPr lang="fr-FR" sz="1200" b="1" i="1" kern="1200" dirty="0">
                <a:solidFill>
                  <a:schemeClr val="tx1"/>
                </a:solidFill>
                <a:effectLst/>
                <a:latin typeface="+mn-lt"/>
                <a:ea typeface="+mn-ea"/>
                <a:cs typeface="+mn-cs"/>
              </a:rPr>
              <a:t>a posteriori </a:t>
            </a:r>
            <a:r>
              <a:rPr lang="fr-FR" sz="1200" kern="1200" dirty="0">
                <a:solidFill>
                  <a:schemeClr val="tx1"/>
                </a:solidFill>
                <a:effectLst/>
                <a:latin typeface="+mn-lt"/>
                <a:ea typeface="+mn-ea"/>
                <a:cs typeface="+mn-cs"/>
              </a:rPr>
              <a:t>le login/mot de passe du compte à une tierce personne pour qu’elle puisse nettoyer la biblio d’une équipe ou d’un labo sans avoir à la mettre référent structure (contrairement au x-on-</a:t>
            </a:r>
            <a:r>
              <a:rPr lang="fr-FR" sz="1200" kern="1200" dirty="0" err="1">
                <a:solidFill>
                  <a:schemeClr val="tx1"/>
                </a:solidFill>
                <a:effectLst/>
                <a:latin typeface="+mn-lt"/>
                <a:ea typeface="+mn-ea"/>
                <a:cs typeface="+mn-cs"/>
              </a:rPr>
              <a:t>behalf</a:t>
            </a:r>
            <a:r>
              <a:rPr lang="fr-FR" sz="1200" kern="1200" dirty="0">
                <a:solidFill>
                  <a:schemeClr val="tx1"/>
                </a:solidFill>
                <a:effectLst/>
                <a:latin typeface="+mn-lt"/>
                <a:ea typeface="+mn-ea"/>
                <a:cs typeface="+mn-cs"/>
              </a:rPr>
              <a:t>-of, qui nécessite de l’avoir fait </a:t>
            </a:r>
            <a:r>
              <a:rPr lang="fr-FR" sz="1200" b="1" i="1" kern="1200" dirty="0">
                <a:solidFill>
                  <a:schemeClr val="tx1"/>
                </a:solidFill>
                <a:effectLst/>
                <a:latin typeface="+mn-lt"/>
                <a:ea typeface="+mn-ea"/>
                <a:cs typeface="+mn-cs"/>
              </a:rPr>
              <a:t>a priori</a:t>
            </a:r>
            <a:r>
              <a:rPr lang="fr-FR" sz="1200" kern="1200" dirty="0">
                <a:solidFill>
                  <a:schemeClr val="tx1"/>
                </a:solidFill>
                <a:effectLst/>
                <a:latin typeface="+mn-lt"/>
                <a:ea typeface="+mn-ea"/>
                <a:cs typeface="+mn-cs"/>
              </a:rPr>
              <a:t> avant l’import x2Hal</a:t>
            </a:r>
            <a:r>
              <a:rPr lang="fr-FR" sz="1200" kern="1200" baseline="0" dirty="0">
                <a:solidFill>
                  <a:schemeClr val="tx1"/>
                </a:solidFill>
                <a:effectLst/>
                <a:latin typeface="+mn-lt"/>
                <a:ea typeface="+mn-ea"/>
                <a:cs typeface="+mn-cs"/>
              </a:rPr>
              <a:t> / </a:t>
            </a:r>
            <a:r>
              <a:rPr lang="fr-FR" sz="1200" kern="1200" dirty="0">
                <a:solidFill>
                  <a:schemeClr val="tx1"/>
                </a:solidFill>
                <a:effectLst/>
                <a:latin typeface="+mn-lt"/>
                <a:ea typeface="+mn-ea"/>
                <a:cs typeface="+mn-cs"/>
              </a:rPr>
              <a:t>Bib2Hal) </a:t>
            </a:r>
          </a:p>
          <a:p>
            <a:r>
              <a:rPr lang="fr-FR" sz="1200" kern="1200" dirty="0">
                <a:solidFill>
                  <a:schemeClr val="tx1"/>
                </a:solidFill>
                <a:effectLst/>
                <a:latin typeface="+mn-lt"/>
                <a:ea typeface="+mn-ea"/>
                <a:cs typeface="+mn-cs"/>
              </a:rPr>
              <a:t>=&gt;</a:t>
            </a:r>
            <a:r>
              <a:rPr lang="fr-FR" sz="1200" kern="1200" baseline="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Créer un compte Labo XXX avec email du service informatique (ou documentaire) du labo.</a:t>
            </a:r>
          </a:p>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27</a:t>
            </a:fld>
            <a:endParaRPr lang="fr-FR"/>
          </a:p>
        </p:txBody>
      </p:sp>
    </p:spTree>
    <p:extLst>
      <p:ext uri="{BB962C8B-B14F-4D97-AF65-F5344CB8AC3E}">
        <p14:creationId xmlns:p14="http://schemas.microsoft.com/office/powerpoint/2010/main" val="18598003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Les règles du jeu</a:t>
            </a:r>
            <a:r>
              <a:rPr lang="fr-FR" baseline="0" dirty="0"/>
              <a:t> changent tout le temps, donc le mieux est d’aller voir sur</a:t>
            </a:r>
            <a:r>
              <a:rPr lang="fr-FR" dirty="0"/>
              <a:t> </a:t>
            </a:r>
            <a:r>
              <a:rPr lang="fr-FR" dirty="0" err="1"/>
              <a:t>https</a:t>
            </a:r>
            <a:r>
              <a:rPr lang="fr-FR" dirty="0"/>
              <a:t>://</a:t>
            </a:r>
            <a:r>
              <a:rPr lang="fr-FR" dirty="0" err="1"/>
              <a:t>doc.archives-ouvertes.fr</a:t>
            </a:r>
            <a:r>
              <a:rPr lang="fr-FR" dirty="0"/>
              <a:t>/</a:t>
            </a:r>
            <a:r>
              <a:rPr lang="fr-FR" dirty="0" err="1"/>
              <a:t>deposer</a:t>
            </a:r>
            <a:r>
              <a:rPr lang="fr-FR" dirty="0"/>
              <a:t>/</a:t>
            </a:r>
          </a:p>
          <a:p>
            <a:endParaRPr lang="fr-FR" dirty="0"/>
          </a:p>
          <a:p>
            <a:r>
              <a:rPr lang="fr-FR" dirty="0"/>
              <a:t>À titre d’exemple : à</a:t>
            </a:r>
            <a:r>
              <a:rPr lang="fr-FR" baseline="0" dirty="0"/>
              <a:t> l’été 2016, les </a:t>
            </a:r>
            <a:r>
              <a:rPr lang="fr-FR" baseline="0" dirty="0" err="1"/>
              <a:t>mot-clés</a:t>
            </a:r>
            <a:r>
              <a:rPr lang="fr-FR" baseline="0" dirty="0"/>
              <a:t> n’étaient pas obligatoires, puis en octobre 2016 ils ont devenus obligatoires mais uniquement pour les SHS, puis lors de la sortie du formulaire de dépôt simplifié ils sont redevenus facultatifs…</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28</a:t>
            </a:fld>
            <a:endParaRPr lang="fr-FR"/>
          </a:p>
        </p:txBody>
      </p:sp>
    </p:spTree>
    <p:extLst>
      <p:ext uri="{BB962C8B-B14F-4D97-AF65-F5344CB8AC3E}">
        <p14:creationId xmlns:p14="http://schemas.microsoft.com/office/powerpoint/2010/main" val="1904740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a:t>
            </a:r>
            <a:r>
              <a:rPr lang="fr-FR" baseline="0" dirty="0"/>
              <a:t> petit encart situé en bas à gauche permet de savoir qui a effectué le dépôt dans HAL. Si vous passez par un outil d’importation en masse comme x2hal / Bib2hal, c’est le compte HAL que vous avez utilisé pour réaliser cette importation en masse qui s’affichera ici.</a:t>
            </a:r>
          </a:p>
          <a:p>
            <a:endParaRPr lang="fr-FR" baseline="0" dirty="0"/>
          </a:p>
          <a:p>
            <a:r>
              <a:rPr lang="fr-FR" baseline="0" dirty="0"/>
              <a:t>Dans HAL, il existe un compte utilisateur « x2hal / Bib2hal », avec qui la propriété des dépôts est automatiquement partagée lorsqu’il s’agit d’un dépôt effectué via cet outil d’importation.</a:t>
            </a:r>
          </a:p>
          <a:p>
            <a:endParaRPr lang="fr-FR" baseline="0" dirty="0"/>
          </a:p>
          <a:p>
            <a:r>
              <a:rPr lang="fr-FR" baseline="0" dirty="0">
                <a:sym typeface="Wingdings" pitchFamily="2" charset="2"/>
              </a:rPr>
              <a:t> On peut</a:t>
            </a:r>
            <a:r>
              <a:rPr lang="fr-FR" i="1" baseline="0" dirty="0">
                <a:sym typeface="Wingdings" pitchFamily="2" charset="2"/>
              </a:rPr>
              <a:t> a posteriori</a:t>
            </a:r>
            <a:r>
              <a:rPr lang="fr-FR" baseline="0" dirty="0">
                <a:sym typeface="Wingdings" pitchFamily="2" charset="2"/>
              </a:rPr>
              <a:t> utiliser ces 2 critères-là (id du déposant, et/ou présence de l’id « x2hal » parmi tous les </a:t>
            </a:r>
            <a:r>
              <a:rPr lang="fr-FR" baseline="0" dirty="0" err="1">
                <a:sym typeface="Wingdings" pitchFamily="2" charset="2"/>
              </a:rPr>
              <a:t>co-propriétaires</a:t>
            </a:r>
            <a:r>
              <a:rPr lang="fr-FR" baseline="0" dirty="0">
                <a:sym typeface="Wingdings" pitchFamily="2" charset="2"/>
              </a:rPr>
              <a:t> du dépôt) dans une recherche afin de retrouver dans HAL la liste de tous les dépôts ayant été importés via cet outil.</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29</a:t>
            </a:fld>
            <a:endParaRPr lang="fr-FR"/>
          </a:p>
        </p:txBody>
      </p:sp>
    </p:spTree>
    <p:extLst>
      <p:ext uri="{BB962C8B-B14F-4D97-AF65-F5344CB8AC3E}">
        <p14:creationId xmlns:p14="http://schemas.microsoft.com/office/powerpoint/2010/main" val="3640621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baseline="0" dirty="0"/>
              <a:t>ATTENTION : HAL, C’EST UNE </a:t>
            </a:r>
            <a:r>
              <a:rPr lang="fr-FR" b="1" baseline="0" dirty="0"/>
              <a:t>ARCHIVE OUVERTE</a:t>
            </a:r>
            <a:r>
              <a:rPr lang="fr-FR" baseline="0" dirty="0"/>
              <a:t>, PAS UNE BASE DE REFERENCES BIBLIOGRAPHIQUES </a:t>
            </a:r>
            <a:br>
              <a:rPr lang="fr-FR" baseline="0" dirty="0"/>
            </a:br>
            <a:r>
              <a:rPr lang="fr-FR" baseline="0" dirty="0"/>
              <a:t>=&gt; ça explique pas mal de choses, notamment les choix qui sont opérés par le CCSD.</a:t>
            </a:r>
          </a:p>
          <a:p>
            <a:endParaRPr lang="fr-FR" dirty="0"/>
          </a:p>
          <a:p>
            <a:r>
              <a:rPr lang="fr-FR" dirty="0"/>
              <a:t>Plus</a:t>
            </a:r>
            <a:r>
              <a:rPr lang="fr-FR" baseline="0" dirty="0"/>
              <a:t> spécifiquement pour</a:t>
            </a:r>
            <a:r>
              <a:rPr lang="fr-FR" dirty="0"/>
              <a:t> les réf. bibliographiques,</a:t>
            </a:r>
            <a:r>
              <a:rPr lang="fr-FR" baseline="0" dirty="0"/>
              <a:t> le projet </a:t>
            </a:r>
            <a:r>
              <a:rPr lang="fr-FR" b="1" dirty="0" err="1"/>
              <a:t>Conditor</a:t>
            </a:r>
            <a:r>
              <a:rPr lang="fr-FR" dirty="0"/>
              <a:t> a été lancé</a:t>
            </a:r>
            <a:r>
              <a:rPr lang="fr-FR" baseline="0" dirty="0"/>
              <a:t> en décembre 2016. </a:t>
            </a:r>
            <a:br>
              <a:rPr lang="fr-FR" baseline="0" dirty="0"/>
            </a:br>
            <a:r>
              <a:rPr lang="fr-FR" baseline="0" dirty="0"/>
              <a:t>(c’est un projet </a:t>
            </a:r>
            <a:r>
              <a:rPr lang="fr-FR" baseline="0" dirty="0" err="1"/>
              <a:t>multi-partenaires</a:t>
            </a:r>
            <a:r>
              <a:rPr lang="fr-FR" baseline="0" dirty="0"/>
              <a:t> soutenu par le MENESR et porté par le CNRS </a:t>
            </a:r>
            <a:r>
              <a:rPr lang="fr-FR" baseline="0" dirty="0" err="1"/>
              <a:t>Dist</a:t>
            </a:r>
            <a:r>
              <a:rPr lang="fr-FR" baseline="0" dirty="0"/>
              <a:t>, sur une durée de 2 ans).</a:t>
            </a:r>
          </a:p>
          <a:p>
            <a:endParaRPr lang="fr-FR" dirty="0"/>
          </a:p>
          <a:p>
            <a:r>
              <a:rPr lang="fr-FR" dirty="0"/>
              <a:t>http://</a:t>
            </a:r>
            <a:r>
              <a:rPr lang="fr-FR" dirty="0" err="1"/>
              <a:t>www.cnrs.fr</a:t>
            </a:r>
            <a:r>
              <a:rPr lang="fr-FR" dirty="0"/>
              <a:t>/</a:t>
            </a:r>
            <a:r>
              <a:rPr lang="fr-FR" dirty="0" err="1"/>
              <a:t>dist</a:t>
            </a:r>
            <a:r>
              <a:rPr lang="fr-FR" dirty="0"/>
              <a:t>/Projet-</a:t>
            </a:r>
            <a:r>
              <a:rPr lang="fr-FR" dirty="0" err="1"/>
              <a:t>conditor.html</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3</a:t>
            </a:fld>
            <a:endParaRPr lang="fr-FR"/>
          </a:p>
        </p:txBody>
      </p:sp>
    </p:spTree>
    <p:extLst>
      <p:ext uri="{BB962C8B-B14F-4D97-AF65-F5344CB8AC3E}">
        <p14:creationId xmlns:p14="http://schemas.microsoft.com/office/powerpoint/2010/main" val="906261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a:solidFill>
                  <a:schemeClr val="tx1"/>
                </a:solidFill>
                <a:effectLst/>
                <a:latin typeface="+mn-lt"/>
                <a:ea typeface="+mn-ea"/>
                <a:cs typeface="+mn-cs"/>
              </a:rPr>
              <a:t>Puisque l’import dans</a:t>
            </a:r>
            <a:r>
              <a:rPr lang="fr-FR" sz="1200" kern="1200" baseline="0" dirty="0">
                <a:solidFill>
                  <a:schemeClr val="tx1"/>
                </a:solidFill>
                <a:effectLst/>
                <a:latin typeface="+mn-lt"/>
                <a:ea typeface="+mn-ea"/>
                <a:cs typeface="+mn-cs"/>
              </a:rPr>
              <a:t> HAL via Bib2Hal était limité à un maximum de 200 références par fichier </a:t>
            </a:r>
            <a:r>
              <a:rPr lang="fr-FR" sz="1200" kern="1200" baseline="0" dirty="0" err="1">
                <a:solidFill>
                  <a:schemeClr val="tx1"/>
                </a:solidFill>
                <a:effectLst/>
                <a:latin typeface="+mn-lt"/>
                <a:ea typeface="+mn-ea"/>
                <a:cs typeface="+mn-cs"/>
              </a:rPr>
              <a:t>BibTex</a:t>
            </a:r>
            <a:r>
              <a:rPr lang="fr-FR" sz="1200" kern="1200" baseline="0" dirty="0">
                <a:solidFill>
                  <a:schemeClr val="tx1"/>
                </a:solidFill>
                <a:effectLst/>
                <a:latin typeface="+mn-lt"/>
                <a:ea typeface="+mn-ea"/>
                <a:cs typeface="+mn-cs"/>
              </a:rPr>
              <a:t>, il fallait procéder par étapes (par imports successifs de petits fichiers).</a:t>
            </a:r>
          </a:p>
          <a:p>
            <a:r>
              <a:rPr lang="fr-FR" sz="1200" kern="1200" baseline="0" dirty="0">
                <a:solidFill>
                  <a:schemeClr val="tx1"/>
                </a:solidFill>
                <a:effectLst/>
                <a:latin typeface="+mn-lt"/>
                <a:ea typeface="+mn-ea"/>
                <a:cs typeface="+mn-cs"/>
              </a:rPr>
              <a:t>Au sein du laboratoire BCL, nous avons donc choisi d’importer dans HAL la bibliographie par membres du labo (i.e. un membre après l’autre, nous avons importé dans HAL toute ses références bibliographiques qui n’y étaient pas déjà)</a:t>
            </a:r>
          </a:p>
          <a:p>
            <a:r>
              <a:rPr lang="fr-FR" sz="1200" kern="1200" baseline="0" dirty="0">
                <a:solidFill>
                  <a:schemeClr val="tx1"/>
                </a:solidFill>
                <a:effectLst/>
                <a:latin typeface="+mn-lt"/>
                <a:ea typeface="+mn-ea"/>
                <a:cs typeface="+mn-cs"/>
              </a:rPr>
              <a:t>L’ajout de champs </a:t>
            </a:r>
            <a:r>
              <a:rPr lang="fr-FR" sz="1200" kern="1200" baseline="0" dirty="0" err="1">
                <a:solidFill>
                  <a:schemeClr val="tx1"/>
                </a:solidFill>
                <a:effectLst/>
                <a:latin typeface="+mn-lt"/>
                <a:ea typeface="+mn-ea"/>
                <a:cs typeface="+mn-cs"/>
              </a:rPr>
              <a:t>Hal_id</a:t>
            </a:r>
            <a:r>
              <a:rPr lang="fr-FR" sz="1200" kern="1200" baseline="0" dirty="0">
                <a:solidFill>
                  <a:schemeClr val="tx1"/>
                </a:solidFill>
                <a:effectLst/>
                <a:latin typeface="+mn-lt"/>
                <a:ea typeface="+mn-ea"/>
                <a:cs typeface="+mn-cs"/>
              </a:rPr>
              <a:t> et </a:t>
            </a:r>
            <a:r>
              <a:rPr lang="fr-FR" sz="1200" kern="1200" baseline="0" dirty="0" err="1">
                <a:solidFill>
                  <a:schemeClr val="tx1"/>
                </a:solidFill>
                <a:effectLst/>
                <a:latin typeface="+mn-lt"/>
                <a:ea typeface="+mn-ea"/>
                <a:cs typeface="+mn-cs"/>
              </a:rPr>
              <a:t>Hal_date_migration</a:t>
            </a:r>
            <a:r>
              <a:rPr lang="fr-FR" sz="1200" kern="1200" baseline="0" dirty="0">
                <a:solidFill>
                  <a:schemeClr val="tx1"/>
                </a:solidFill>
                <a:effectLst/>
                <a:latin typeface="+mn-lt"/>
                <a:ea typeface="+mn-ea"/>
                <a:cs typeface="+mn-cs"/>
              </a:rPr>
              <a:t> dans notre BDD maison (sous MySQL) nous ont permis de noter respectivement : le n° de la notice bibliographique créée dans HAL (pour chaque dépôt réalisé) et la date à laquelle la bibliographique de cette personne a été migrée vers HAL (pour chaque membre du labo).</a:t>
            </a:r>
          </a:p>
          <a:p>
            <a:r>
              <a:rPr lang="fr-FR" sz="1200" kern="1200" baseline="0" dirty="0">
                <a:solidFill>
                  <a:schemeClr val="tx1"/>
                </a:solidFill>
                <a:effectLst/>
                <a:latin typeface="+mn-lt"/>
                <a:ea typeface="+mn-ea"/>
                <a:cs typeface="+mn-cs"/>
              </a:rPr>
              <a:t>Ainsi, en cas de publication avec deux co-auteurs tout deux membres du labo, il suffit de regarder si le champ </a:t>
            </a:r>
            <a:r>
              <a:rPr lang="fr-FR" sz="1200" kern="1200" baseline="0" dirty="0" err="1">
                <a:solidFill>
                  <a:schemeClr val="tx1"/>
                </a:solidFill>
                <a:effectLst/>
                <a:latin typeface="+mn-lt"/>
                <a:ea typeface="+mn-ea"/>
                <a:cs typeface="+mn-cs"/>
              </a:rPr>
              <a:t>Hal_id</a:t>
            </a:r>
            <a:r>
              <a:rPr lang="fr-FR" sz="1200" kern="1200" baseline="0" dirty="0">
                <a:solidFill>
                  <a:schemeClr val="tx1"/>
                </a:solidFill>
                <a:effectLst/>
                <a:latin typeface="+mn-lt"/>
                <a:ea typeface="+mn-ea"/>
                <a:cs typeface="+mn-cs"/>
              </a:rPr>
              <a:t> est </a:t>
            </a:r>
            <a:r>
              <a:rPr lang="fr-FR" sz="1200" kern="1200" baseline="0" dirty="0" err="1">
                <a:solidFill>
                  <a:schemeClr val="tx1"/>
                </a:solidFill>
                <a:effectLst/>
                <a:latin typeface="+mn-lt"/>
                <a:ea typeface="+mn-ea"/>
                <a:cs typeface="+mn-cs"/>
              </a:rPr>
              <a:t>null</a:t>
            </a:r>
            <a:r>
              <a:rPr lang="fr-FR" sz="1200" kern="1200" baseline="0" dirty="0">
                <a:solidFill>
                  <a:schemeClr val="tx1"/>
                </a:solidFill>
                <a:effectLst/>
                <a:latin typeface="+mn-lt"/>
                <a:ea typeface="+mn-ea"/>
                <a:cs typeface="+mn-cs"/>
              </a:rPr>
              <a:t> ou pas pour savoir si cette publication a déjà été importée dans HAL ou bien si elle doit encore l’être.</a:t>
            </a:r>
          </a:p>
          <a:p>
            <a:r>
              <a:rPr lang="fr-FR" sz="1200" kern="1200" baseline="0" dirty="0">
                <a:solidFill>
                  <a:schemeClr val="tx1"/>
                </a:solidFill>
                <a:effectLst/>
                <a:latin typeface="+mn-lt"/>
                <a:ea typeface="+mn-ea"/>
                <a:cs typeface="+mn-cs"/>
              </a:rPr>
              <a:t>Lorsqu’un membre du labo tente de se connecter à notre BDD historique pour saisir sa bibliographique, on contrôle si le champ </a:t>
            </a:r>
            <a:r>
              <a:rPr lang="fr-FR" sz="1200" kern="1200" baseline="0" dirty="0" err="1">
                <a:solidFill>
                  <a:schemeClr val="tx1"/>
                </a:solidFill>
                <a:effectLst/>
                <a:latin typeface="+mn-lt"/>
                <a:ea typeface="+mn-ea"/>
                <a:cs typeface="+mn-cs"/>
              </a:rPr>
              <a:t>Hal_date_migration</a:t>
            </a:r>
            <a:r>
              <a:rPr lang="fr-FR" sz="1200" kern="1200" baseline="0" dirty="0">
                <a:solidFill>
                  <a:schemeClr val="tx1"/>
                </a:solidFill>
                <a:effectLst/>
                <a:latin typeface="+mn-lt"/>
                <a:ea typeface="+mn-ea"/>
                <a:cs typeface="+mn-cs"/>
              </a:rPr>
              <a:t>  est bien </a:t>
            </a:r>
            <a:r>
              <a:rPr lang="fr-FR" sz="1200" kern="1200" baseline="0" dirty="0" err="1">
                <a:solidFill>
                  <a:schemeClr val="tx1"/>
                </a:solidFill>
                <a:effectLst/>
                <a:latin typeface="+mn-lt"/>
                <a:ea typeface="+mn-ea"/>
                <a:cs typeface="+mn-cs"/>
              </a:rPr>
              <a:t>null</a:t>
            </a:r>
            <a:r>
              <a:rPr lang="fr-FR" sz="1200" kern="1200" baseline="0" dirty="0">
                <a:solidFill>
                  <a:schemeClr val="tx1"/>
                </a:solidFill>
                <a:effectLst/>
                <a:latin typeface="+mn-lt"/>
                <a:ea typeface="+mn-ea"/>
                <a:cs typeface="+mn-cs"/>
              </a:rPr>
              <a:t>. Si ce n’est pas le cas, on refuse sa connexion et on affiche un message d’erreur pour lui expliquer que toute sa bibliographie a été migrée vers HAL à telle date, et qu’il doit désormais passer par HAL pour saisir ou modifier ses références bibliographiques.</a:t>
            </a:r>
          </a:p>
          <a:p>
            <a:r>
              <a:rPr lang="fr-FR" sz="1200" kern="1200" baseline="0" dirty="0">
                <a:solidFill>
                  <a:schemeClr val="tx1"/>
                </a:solidFill>
                <a:effectLst/>
                <a:latin typeface="+mn-lt"/>
                <a:ea typeface="+mn-ea"/>
                <a:cs typeface="+mn-cs"/>
              </a:rPr>
              <a:t>Certaines publications n’ont pas pu être migrées vers HAL (essentiellement les thèses, seul type de document pour lesquels HAL exige le fichier PDF). En pareille circonstance, un mail a été envoyé au membre du labo concerné pour lui indiquer la ou les </a:t>
            </a:r>
            <a:r>
              <a:rPr lang="fr-FR" sz="1200" kern="1200" baseline="0" dirty="0" err="1">
                <a:solidFill>
                  <a:schemeClr val="tx1"/>
                </a:solidFill>
                <a:effectLst/>
                <a:latin typeface="+mn-lt"/>
                <a:ea typeface="+mn-ea"/>
                <a:cs typeface="+mn-cs"/>
              </a:rPr>
              <a:t>réfs</a:t>
            </a:r>
            <a:r>
              <a:rPr lang="fr-FR" sz="1200" kern="1200" baseline="0" dirty="0">
                <a:solidFill>
                  <a:schemeClr val="tx1"/>
                </a:solidFill>
                <a:effectLst/>
                <a:latin typeface="+mn-lt"/>
                <a:ea typeface="+mn-ea"/>
                <a:cs typeface="+mn-cs"/>
              </a:rPr>
              <a:t>. bibliographiques qui n’ont pas pu être migrées vers HAL (charge à lui de les saisir ensuite manuellement dans HAL s’il le souhaite).</a:t>
            </a:r>
          </a:p>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30</a:t>
            </a:fld>
            <a:endParaRPr lang="fr-FR"/>
          </a:p>
        </p:txBody>
      </p:sp>
    </p:spTree>
    <p:extLst>
      <p:ext uri="{BB962C8B-B14F-4D97-AF65-F5344CB8AC3E}">
        <p14:creationId xmlns:p14="http://schemas.microsoft.com/office/powerpoint/2010/main" val="1859800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31</a:t>
            </a:fld>
            <a:endParaRPr lang="fr-FR"/>
          </a:p>
        </p:txBody>
      </p:sp>
    </p:spTree>
    <p:extLst>
      <p:ext uri="{BB962C8B-B14F-4D97-AF65-F5344CB8AC3E}">
        <p14:creationId xmlns:p14="http://schemas.microsoft.com/office/powerpoint/2010/main" val="2040718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À noter que suite au passage à x2hal (successeur</a:t>
            </a:r>
            <a:r>
              <a:rPr lang="fr-FR" baseline="0" dirty="0"/>
              <a:t> de Bib2hal), cette </a:t>
            </a:r>
            <a:r>
              <a:rPr lang="fr-FR" baseline="0" dirty="0" err="1"/>
              <a:t>slide</a:t>
            </a:r>
            <a:r>
              <a:rPr lang="fr-FR" baseline="0" dirty="0"/>
              <a:t> n’est probablement plus à jour (ils ont rajouté beaucoup de choses dans x2hal, qui rendent cette </a:t>
            </a:r>
            <a:r>
              <a:rPr lang="fr-FR" baseline="0" dirty="0" err="1"/>
              <a:t>slide</a:t>
            </a:r>
            <a:r>
              <a:rPr lang="fr-FR" baseline="0" dirty="0"/>
              <a:t> de comparaison probablement un peu obsolète).</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32</a:t>
            </a:fld>
            <a:endParaRPr lang="fr-FR"/>
          </a:p>
        </p:txBody>
      </p:sp>
    </p:spTree>
    <p:extLst>
      <p:ext uri="{BB962C8B-B14F-4D97-AF65-F5344CB8AC3E}">
        <p14:creationId xmlns:p14="http://schemas.microsoft.com/office/powerpoint/2010/main" val="1595378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Pour toutes ces raisons, nous avons choisi à BCL d’importer uniquement les notices bibliographiques (sans les PDF), et de laisser le soin aux chercheurs qui le souhaitent de rajouter ultérieurement les PDF dans HAL.</a:t>
            </a: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33</a:t>
            </a:fld>
            <a:endParaRPr lang="fr-FR"/>
          </a:p>
        </p:txBody>
      </p:sp>
    </p:spTree>
    <p:extLst>
      <p:ext uri="{BB962C8B-B14F-4D97-AF65-F5344CB8AC3E}">
        <p14:creationId xmlns:p14="http://schemas.microsoft.com/office/powerpoint/2010/main" val="338416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Enquête réalisée</a:t>
            </a:r>
            <a:r>
              <a:rPr lang="fr-FR" baseline="0" dirty="0"/>
              <a:t> par le Pôle Information Scientifique et Technique de l’École des Ponts Paris Tech.</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34</a:t>
            </a:fld>
            <a:endParaRPr lang="fr-FR"/>
          </a:p>
        </p:txBody>
      </p:sp>
    </p:spTree>
    <p:extLst>
      <p:ext uri="{BB962C8B-B14F-4D97-AF65-F5344CB8AC3E}">
        <p14:creationId xmlns:p14="http://schemas.microsoft.com/office/powerpoint/2010/main" val="3868614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35</a:t>
            </a:fld>
            <a:endParaRPr lang="fr-FR"/>
          </a:p>
        </p:txBody>
      </p:sp>
    </p:spTree>
    <p:extLst>
      <p:ext uri="{BB962C8B-B14F-4D97-AF65-F5344CB8AC3E}">
        <p14:creationId xmlns:p14="http://schemas.microsoft.com/office/powerpoint/2010/main" val="4045300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Code source disponible sur https://</a:t>
            </a:r>
            <a:r>
              <a:rPr lang="fr-FR" dirty="0" err="1"/>
              <a:t>github.com</a:t>
            </a:r>
            <a:r>
              <a:rPr lang="fr-FR" dirty="0"/>
              <a:t>/UMR7320/HAL-</a:t>
            </a:r>
            <a:r>
              <a:rPr lang="fr-FR" dirty="0" err="1"/>
              <a:t>developments</a:t>
            </a:r>
            <a:r>
              <a:rPr lang="fr-FR" dirty="0"/>
              <a:t>/</a:t>
            </a:r>
          </a:p>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36</a:t>
            </a:fld>
            <a:endParaRPr lang="fr-FR"/>
          </a:p>
        </p:txBody>
      </p:sp>
    </p:spTree>
    <p:extLst>
      <p:ext uri="{BB962C8B-B14F-4D97-AF65-F5344CB8AC3E}">
        <p14:creationId xmlns:p14="http://schemas.microsoft.com/office/powerpoint/2010/main" val="3944227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Guide du déposant rédigé au laboratoire I3S, par Estelle </a:t>
            </a:r>
            <a:r>
              <a:rPr lang="fr-FR" dirty="0" err="1"/>
              <a:t>Nivault</a:t>
            </a:r>
            <a:r>
              <a:rPr lang="fr-FR" dirty="0"/>
              <a:t>.</a:t>
            </a:r>
          </a:p>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38</a:t>
            </a:fld>
            <a:endParaRPr lang="fr-FR"/>
          </a:p>
        </p:txBody>
      </p:sp>
    </p:spTree>
    <p:extLst>
      <p:ext uri="{BB962C8B-B14F-4D97-AF65-F5344CB8AC3E}">
        <p14:creationId xmlns:p14="http://schemas.microsoft.com/office/powerpoint/2010/main" val="230095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Série de petits guides (2 ou 3 pages par guide), que nous avons rédigés au laboratoire BCL</a:t>
            </a: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39</a:t>
            </a:fld>
            <a:endParaRPr lang="fr-FR"/>
          </a:p>
        </p:txBody>
      </p:sp>
    </p:spTree>
    <p:extLst>
      <p:ext uri="{BB962C8B-B14F-4D97-AF65-F5344CB8AC3E}">
        <p14:creationId xmlns:p14="http://schemas.microsoft.com/office/powerpoint/2010/main" val="2294676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Ce type d’erreurs de saisies montre qu’</a:t>
            </a:r>
            <a:r>
              <a:rPr lang="fr-FR" b="1" dirty="0"/>
              <a:t>il y</a:t>
            </a:r>
            <a:r>
              <a:rPr lang="fr-FR" b="1" baseline="0" dirty="0"/>
              <a:t> a nécessité de</a:t>
            </a:r>
            <a:r>
              <a:rPr lang="fr-FR" b="1" dirty="0"/>
              <a:t> former les chercheurs</a:t>
            </a:r>
            <a:r>
              <a:rPr lang="fr-FR" baseline="0" dirty="0"/>
              <a:t> pour leur expliquer le code couleur, etc. et leur donner les « bonnes pratiques » dans HAL.</a:t>
            </a:r>
          </a:p>
          <a:p>
            <a:r>
              <a:rPr lang="fr-FR" baseline="0" dirty="0"/>
              <a:t>Il s’agit ici d’une publication qui date de 2012. On n’aurait donc pas du utilisé le code structure UMR 6039 qui était déjà fermé à cette date-là.</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40</a:t>
            </a:fld>
            <a:endParaRPr lang="fr-FR" dirty="0"/>
          </a:p>
        </p:txBody>
      </p:sp>
    </p:spTree>
    <p:extLst>
      <p:ext uri="{BB962C8B-B14F-4D97-AF65-F5344CB8AC3E}">
        <p14:creationId xmlns:p14="http://schemas.microsoft.com/office/powerpoint/2010/main" val="461303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Pour l’anecdote : suivant les portails HAL, d’autres</a:t>
            </a:r>
            <a:r>
              <a:rPr lang="fr-FR" baseline="0" dirty="0"/>
              <a:t> catégories sont parfois également disponibles (comme les « Mémoires de master ou maîtrise soutenus » par ex.).</a:t>
            </a:r>
          </a:p>
          <a:p>
            <a:r>
              <a:rPr lang="fr-FR" baseline="0" dirty="0"/>
              <a:t>Chaque portail a en effet la possibilité de rajouter d’autres catégories supplémentaires, en plus de ce tronc commun.</a:t>
            </a:r>
          </a:p>
          <a:p>
            <a:endParaRPr lang="fr-FR" baseline="0" dirty="0"/>
          </a:p>
          <a:p>
            <a:r>
              <a:rPr lang="fr-FR" baseline="0" dirty="0"/>
              <a:t>Pour les cours, voir notamment le portail Cours En Ligne, dédié à cet effet.</a:t>
            </a:r>
          </a:p>
          <a:p>
            <a:endParaRPr lang="fr-FR" baseline="0"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4</a:t>
            </a:fld>
            <a:endParaRPr lang="fr-FR"/>
          </a:p>
        </p:txBody>
      </p:sp>
    </p:spTree>
    <p:extLst>
      <p:ext uri="{BB962C8B-B14F-4D97-AF65-F5344CB8AC3E}">
        <p14:creationId xmlns:p14="http://schemas.microsoft.com/office/powerpoint/2010/main" val="2353535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41</a:t>
            </a:fld>
            <a:endParaRPr lang="fr-FR"/>
          </a:p>
        </p:txBody>
      </p:sp>
    </p:spTree>
    <p:extLst>
      <p:ext uri="{BB962C8B-B14F-4D97-AF65-F5344CB8AC3E}">
        <p14:creationId xmlns:p14="http://schemas.microsoft.com/office/powerpoint/2010/main" val="1802885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GT 1 </a:t>
            </a:r>
            <a:r>
              <a:rPr lang="fr-FR" sz="1200" b="0" i="0" u="none" strike="noStrike" kern="1200" dirty="0">
                <a:solidFill>
                  <a:schemeClr val="tx1"/>
                </a:solidFill>
                <a:latin typeface="+mn-lt"/>
                <a:ea typeface="+mn-ea"/>
                <a:cs typeface="+mn-cs"/>
              </a:rPr>
              <a:t>Politique Stratégique</a:t>
            </a:r>
            <a:r>
              <a:rPr lang="fr-FR" sz="1200" b="0" i="0" u="none" strike="noStrike" kern="1200" baseline="0" dirty="0">
                <a:solidFill>
                  <a:schemeClr val="tx1"/>
                </a:solidFill>
                <a:latin typeface="+mn-lt"/>
                <a:ea typeface="+mn-ea"/>
                <a:cs typeface="+mn-cs"/>
              </a:rPr>
              <a:t> </a:t>
            </a:r>
            <a:r>
              <a:rPr lang="fr-FR" sz="1200" kern="1200" dirty="0">
                <a:solidFill>
                  <a:schemeClr val="tx1"/>
                </a:solidFill>
                <a:effectLst/>
                <a:latin typeface="+mn-lt"/>
                <a:ea typeface="+mn-ea"/>
                <a:cs typeface="+mn-cs"/>
              </a:rPr>
              <a:t>: Nicolas Alarcon (pseudo : </a:t>
            </a:r>
            <a:r>
              <a:rPr lang="fr-FR" sz="1200" kern="1200" dirty="0" err="1">
                <a:solidFill>
                  <a:schemeClr val="tx1"/>
                </a:solidFill>
                <a:effectLst/>
                <a:latin typeface="+mn-lt"/>
                <a:ea typeface="+mn-ea"/>
                <a:cs typeface="+mn-cs"/>
              </a:rPr>
              <a:t>nicolas.alarcon-univ</a:t>
            </a:r>
            <a:r>
              <a:rPr lang="fr-FR" sz="1200" kern="1200" dirty="0">
                <a:solidFill>
                  <a:schemeClr val="tx1"/>
                </a:solidFill>
                <a:effectLst/>
                <a:latin typeface="+mn-lt"/>
                <a:ea typeface="+mn-ea"/>
                <a:cs typeface="+mn-cs"/>
              </a:rPr>
              <a:t>)</a:t>
            </a:r>
          </a:p>
          <a:p>
            <a:r>
              <a:rPr lang="fr-FR" sz="1200" kern="1200" dirty="0">
                <a:solidFill>
                  <a:schemeClr val="tx1"/>
                </a:solidFill>
                <a:effectLst/>
                <a:latin typeface="+mn-lt"/>
                <a:ea typeface="+mn-ea"/>
                <a:cs typeface="+mn-cs"/>
              </a:rPr>
              <a:t>GT 2 Référentiels : Frédérique </a:t>
            </a:r>
            <a:r>
              <a:rPr lang="fr-FR" sz="1200" kern="1200" dirty="0" err="1">
                <a:solidFill>
                  <a:schemeClr val="tx1"/>
                </a:solidFill>
                <a:effectLst/>
                <a:latin typeface="+mn-lt"/>
                <a:ea typeface="+mn-ea"/>
                <a:cs typeface="+mn-cs"/>
              </a:rPr>
              <a:t>Flamerie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fflamerie</a:t>
            </a:r>
            <a:r>
              <a:rPr lang="fr-FR" sz="1200" kern="1200" dirty="0">
                <a:solidFill>
                  <a:schemeClr val="tx1"/>
                </a:solidFill>
                <a:effectLst/>
                <a:latin typeface="+mn-lt"/>
                <a:ea typeface="+mn-ea"/>
                <a:cs typeface="+mn-cs"/>
              </a:rPr>
              <a:t>) et Lucie </a:t>
            </a:r>
            <a:r>
              <a:rPr lang="fr-FR" sz="1200" kern="1200" dirty="0" err="1">
                <a:solidFill>
                  <a:schemeClr val="tx1"/>
                </a:solidFill>
                <a:effectLst/>
                <a:latin typeface="+mn-lt"/>
                <a:ea typeface="+mn-ea"/>
                <a:cs typeface="+mn-cs"/>
              </a:rPr>
              <a:t>Albaret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lucie.albaret</a:t>
            </a:r>
            <a:r>
              <a:rPr lang="fr-FR" sz="1200" kern="1200" dirty="0">
                <a:solidFill>
                  <a:schemeClr val="tx1"/>
                </a:solidFill>
                <a:effectLst/>
                <a:latin typeface="+mn-lt"/>
                <a:ea typeface="+mn-ea"/>
                <a:cs typeface="+mn-cs"/>
              </a:rPr>
              <a:t>)</a:t>
            </a:r>
          </a:p>
          <a:p>
            <a:r>
              <a:rPr lang="fr-FR" sz="1200" kern="1200" dirty="0">
                <a:solidFill>
                  <a:schemeClr val="tx1"/>
                </a:solidFill>
                <a:effectLst/>
                <a:latin typeface="+mn-lt"/>
                <a:ea typeface="+mn-ea"/>
                <a:cs typeface="+mn-cs"/>
              </a:rPr>
              <a:t>GT 3 </a:t>
            </a:r>
            <a:r>
              <a:rPr lang="fr-FR" sz="1200" kern="1200" dirty="0" err="1">
                <a:solidFill>
                  <a:schemeClr val="tx1"/>
                </a:solidFill>
                <a:effectLst/>
                <a:latin typeface="+mn-lt"/>
                <a:ea typeface="+mn-ea"/>
                <a:cs typeface="+mn-cs"/>
              </a:rPr>
              <a:t>Imports-exports</a:t>
            </a:r>
            <a:r>
              <a:rPr lang="fr-FR" sz="1200" kern="1200" dirty="0">
                <a:solidFill>
                  <a:schemeClr val="tx1"/>
                </a:solidFill>
                <a:effectLst/>
                <a:latin typeface="+mn-lt"/>
                <a:ea typeface="+mn-ea"/>
                <a:cs typeface="+mn-cs"/>
              </a:rPr>
              <a:t> : </a:t>
            </a:r>
          </a:p>
          <a:p>
            <a:r>
              <a:rPr lang="fr-FR" sz="1200" kern="1200" dirty="0">
                <a:solidFill>
                  <a:schemeClr val="tx1"/>
                </a:solidFill>
                <a:effectLst/>
                <a:latin typeface="+mn-lt"/>
                <a:ea typeface="+mn-ea"/>
                <a:cs typeface="+mn-cs"/>
              </a:rPr>
              <a:t>GT 4 Service aux chercheurs : Marie-Laure Edwards (mledwards91)</a:t>
            </a:r>
          </a:p>
          <a:p>
            <a:r>
              <a:rPr lang="fr-FR" sz="1200" kern="1200" dirty="0">
                <a:solidFill>
                  <a:schemeClr val="tx1"/>
                </a:solidFill>
                <a:effectLst/>
                <a:latin typeface="+mn-lt"/>
                <a:ea typeface="+mn-ea"/>
                <a:cs typeface="+mn-cs"/>
              </a:rPr>
              <a:t>GT 5 Service aux </a:t>
            </a:r>
            <a:r>
              <a:rPr lang="fr-FR" sz="1200" kern="1200" dirty="0" err="1">
                <a:solidFill>
                  <a:schemeClr val="tx1"/>
                </a:solidFill>
                <a:effectLst/>
                <a:latin typeface="+mn-lt"/>
                <a:ea typeface="+mn-ea"/>
                <a:cs typeface="+mn-cs"/>
              </a:rPr>
              <a:t>admins</a:t>
            </a:r>
            <a:r>
              <a:rPr lang="fr-FR" sz="1200" kern="1200" dirty="0">
                <a:solidFill>
                  <a:schemeClr val="tx1"/>
                </a:solidFill>
                <a:effectLst/>
                <a:latin typeface="+mn-lt"/>
                <a:ea typeface="+mn-ea"/>
                <a:cs typeface="+mn-cs"/>
              </a:rPr>
              <a:t> : Marlène </a:t>
            </a:r>
            <a:r>
              <a:rPr lang="fr-FR" sz="1200" kern="1200" dirty="0" err="1">
                <a:solidFill>
                  <a:schemeClr val="tx1"/>
                </a:solidFill>
                <a:effectLst/>
                <a:latin typeface="+mn-lt"/>
                <a:ea typeface="+mn-ea"/>
                <a:cs typeface="+mn-cs"/>
              </a:rPr>
              <a:t>Delhaye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marlenedelhaye</a:t>
            </a:r>
            <a:r>
              <a:rPr lang="fr-FR" sz="1200" kern="1200" dirty="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43</a:t>
            </a:fld>
            <a:endParaRPr lang="fr-FR"/>
          </a:p>
        </p:txBody>
      </p:sp>
    </p:spTree>
    <p:extLst>
      <p:ext uri="{BB962C8B-B14F-4D97-AF65-F5344CB8AC3E}">
        <p14:creationId xmlns:p14="http://schemas.microsoft.com/office/powerpoint/2010/main" val="37889761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45</a:t>
            </a:fld>
            <a:endParaRPr lang="fr-FR"/>
          </a:p>
        </p:txBody>
      </p:sp>
    </p:spTree>
    <p:extLst>
      <p:ext uri="{BB962C8B-B14F-4D97-AF65-F5344CB8AC3E}">
        <p14:creationId xmlns:p14="http://schemas.microsoft.com/office/powerpoint/2010/main" val="736035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Ces différentes choses peuvent se croiser</a:t>
            </a:r>
            <a:r>
              <a:rPr lang="fr-FR" baseline="0" dirty="0"/>
              <a:t> : ex. un chercheur se plaint qu’en passant par le site web du laboratoire on ne voit pas toutes ses publications, tandis qu’en passant par HAL, on en voit d’autres =&gt; problème de tamponnage (collection du labo VS. portail HAL générique) ou bien forme auteur non rattachée à son idhal ? Parfois il arrive que ce soit LES DEUX !</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46</a:t>
            </a:fld>
            <a:endParaRPr lang="fr-FR"/>
          </a:p>
        </p:txBody>
      </p:sp>
    </p:spTree>
    <p:extLst>
      <p:ext uri="{BB962C8B-B14F-4D97-AF65-F5344CB8AC3E}">
        <p14:creationId xmlns:p14="http://schemas.microsoft.com/office/powerpoint/2010/main" val="673173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Méfiez-vous</a:t>
            </a:r>
            <a:r>
              <a:rPr lang="fr-FR" baseline="0" dirty="0"/>
              <a:t> avec les portails ! Le mieux est de tout saisir dans l’instance HAL générique.</a:t>
            </a:r>
          </a:p>
          <a:p>
            <a:endParaRPr lang="fr-FR" baseline="0" dirty="0"/>
          </a:p>
          <a:p>
            <a:r>
              <a:rPr lang="fr-FR" dirty="0"/>
              <a:t>La linguistique est présente</a:t>
            </a:r>
            <a:r>
              <a:rPr lang="fr-FR" baseline="0" dirty="0"/>
              <a:t> 2 fois dans le référentiel HAL des domaines de recherche : une fois sous « Sciences cognitives &gt; Linguistique » et une fois sous « SHS &gt; Linguistique ».</a:t>
            </a:r>
          </a:p>
          <a:p>
            <a:r>
              <a:rPr lang="fr-FR" baseline="0" dirty="0"/>
              <a:t>Suivant dans quel ordre on associe ces deux domaines à notre dépôt, le dépôt se retrouvera – ou pas – dans HAL-SHS (il faut que le domaine « SHS &gt; Linguistique » soit mis en tête de liste si on veut que ce dépôt apparaisse dans HAL-SHS.</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48</a:t>
            </a:fld>
            <a:endParaRPr lang="fr-FR"/>
          </a:p>
        </p:txBody>
      </p:sp>
    </p:spTree>
    <p:extLst>
      <p:ext uri="{BB962C8B-B14F-4D97-AF65-F5344CB8AC3E}">
        <p14:creationId xmlns:p14="http://schemas.microsoft.com/office/powerpoint/2010/main" val="428447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Lorsqu’on effectue un nouveau dépôt dans HAL, il est demandé de </a:t>
            </a:r>
            <a:r>
              <a:rPr lang="fr-FR" baseline="0" dirty="0" err="1"/>
              <a:t>téléverser</a:t>
            </a:r>
            <a:r>
              <a:rPr lang="fr-FR" baseline="0" dirty="0"/>
              <a:t> le fichier (PDF ou autre), mais on n’est pas obligés de le faire (il suffit de passer directement à l’étape suivante)</a:t>
            </a:r>
          </a:p>
          <a:p>
            <a:pPr marL="171450" indent="-171450">
              <a:buFont typeface="Symbol" charset="0"/>
              <a:buChar char=""/>
            </a:pPr>
            <a:r>
              <a:rPr lang="fr-FR" baseline="0" dirty="0"/>
              <a:t>c’est là toute la différence entre un « Dépôt intégral » (= avec document joint) et une simple « Notice bibliographique » (= juste la réf., sans le fichier)</a:t>
            </a:r>
          </a:p>
          <a:p>
            <a:pPr marL="171450" indent="-171450">
              <a:buFont typeface="Symbol" charset="0"/>
              <a:buChar char=""/>
            </a:pPr>
            <a:endParaRPr lang="fr-FR" baseline="0" dirty="0"/>
          </a:p>
          <a:p>
            <a:pPr marL="0" indent="0">
              <a:buFont typeface="Symbol" charset="0"/>
              <a:buNone/>
            </a:pPr>
            <a:r>
              <a:rPr lang="fr-FR" baseline="0" dirty="0"/>
              <a:t>Puisque HAL est une archive ouverte, seuls les « Dépôt intégral » sont affichés par défaut dans les résultats de recherche. Pour afficher également les notices bibliographiques, il faut supprimer le filtre « Type de dépôt », qui est actif par défaut.</a:t>
            </a:r>
          </a:p>
          <a:p>
            <a:pPr marL="0" indent="0">
              <a:buFont typeface="Symbol" charset="0"/>
              <a:buNone/>
            </a:pPr>
            <a:endParaRPr lang="fr-FR" baseline="0" dirty="0"/>
          </a:p>
          <a:p>
            <a:pPr marL="0" indent="0">
              <a:buFont typeface="Symbol" charset="0"/>
              <a:buNone/>
            </a:pPr>
            <a:r>
              <a:rPr lang="fr-FR" baseline="0" dirty="0"/>
              <a:t>À noter qu’au sein d’une collection HAL, ceci est paramétrable : on peut choisir quels sont les types de dépôt et types de document qui seront sélectionnés par défaut lors d’une recherche.</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5</a:t>
            </a:fld>
            <a:endParaRPr lang="fr-FR"/>
          </a:p>
        </p:txBody>
      </p:sp>
    </p:spTree>
    <p:extLst>
      <p:ext uri="{BB962C8B-B14F-4D97-AF65-F5344CB8AC3E}">
        <p14:creationId xmlns:p14="http://schemas.microsoft.com/office/powerpoint/2010/main" val="4157013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Il faut faire attention</a:t>
            </a:r>
            <a:r>
              <a:rPr lang="fr-FR" baseline="0" dirty="0"/>
              <a:t> à la t</a:t>
            </a:r>
            <a:r>
              <a:rPr lang="fr-FR" dirty="0"/>
              <a:t>erminologie utilisée dans</a:t>
            </a:r>
            <a:r>
              <a:rPr lang="fr-FR" baseline="0" dirty="0"/>
              <a:t> HAL, qui est floue et peut varier d’une page web à l’autre (incohérences fréquentes) :</a:t>
            </a:r>
            <a:r>
              <a:rPr lang="fr-FR" dirty="0"/>
              <a:t>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fr-FR" baseline="0" dirty="0"/>
              <a:t>« </a:t>
            </a:r>
            <a:r>
              <a:rPr lang="fr-FR" dirty="0"/>
              <a:t>Document » = dépôt intégral (qui peut contenir</a:t>
            </a:r>
            <a:r>
              <a:rPr lang="fr-FR" baseline="0" dirty="0"/>
              <a:t> plusieurs documents !)</a:t>
            </a:r>
            <a:endParaRPr lang="fr-FR" dirty="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fr-FR" dirty="0"/>
              <a:t>« Notice »</a:t>
            </a:r>
            <a:r>
              <a:rPr lang="fr-FR" baseline="0" dirty="0"/>
              <a:t> (ici) et « référence bibliographique » (sur la page d’accueil de HAL) sont une seule et même chose.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fr-FR" baseline="0" dirty="0"/>
              <a:t>Lorsqu’ils parlent de « Type de document » (c.à.d. article / thèse / communication dans un congrès / brevet / etc.), cela n’a rien à avoir avec un dépôt intégral : on devrait donc plutôt parler de « Catégorie du dépôt » (car le « Type de dépôt » est déjà utilisé pour distinguer « Document en dépôt intégral » vs. « Notice bibliographique »)</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6</a:t>
            </a:fld>
            <a:endParaRPr lang="fr-FR"/>
          </a:p>
        </p:txBody>
      </p:sp>
    </p:spTree>
    <p:extLst>
      <p:ext uri="{BB962C8B-B14F-4D97-AF65-F5344CB8AC3E}">
        <p14:creationId xmlns:p14="http://schemas.microsoft.com/office/powerpoint/2010/main" val="2475008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Statistiques réalisées en juin 2016.</a:t>
            </a:r>
          </a:p>
          <a:p>
            <a:r>
              <a:rPr lang="fr-FR" dirty="0"/>
              <a:t>SHS : 20 % dépôts</a:t>
            </a:r>
            <a:r>
              <a:rPr lang="fr-FR" baseline="0" dirty="0"/>
              <a:t> VS. 30 % notices</a:t>
            </a:r>
          </a:p>
          <a:p>
            <a:r>
              <a:rPr lang="fr-FR" baseline="0" dirty="0"/>
              <a:t>Informatique : 18 % dépôts VS.  12 % notices</a:t>
            </a:r>
          </a:p>
          <a:p>
            <a:endParaRPr lang="fr-FR" dirty="0"/>
          </a:p>
          <a:p>
            <a:pPr marL="0" marR="0" indent="0" algn="l" defTabSz="457200" rtl="0" eaLnBrk="1" fontAlgn="auto" latinLnBrk="0" hangingPunct="1">
              <a:lnSpc>
                <a:spcPct val="100000"/>
              </a:lnSpc>
              <a:spcBef>
                <a:spcPts val="0"/>
              </a:spcBef>
              <a:spcAft>
                <a:spcPts val="0"/>
              </a:spcAft>
              <a:buClrTx/>
              <a:buSzTx/>
              <a:buFontTx/>
              <a:buNone/>
              <a:tabLst/>
              <a:defRPr/>
            </a:pPr>
            <a:r>
              <a:rPr lang="fr-FR" dirty="0"/>
              <a:t>L'</a:t>
            </a:r>
            <a:r>
              <a:rPr lang="fr-FR" dirty="0" err="1"/>
              <a:t>Inria</a:t>
            </a:r>
            <a:r>
              <a:rPr lang="fr-FR" dirty="0"/>
              <a:t>, l'Inserm, l'Institut Pasteur, l'IRD, le </a:t>
            </a:r>
            <a:r>
              <a:rPr lang="fr-FR" dirty="0" err="1"/>
              <a:t>Cirad</a:t>
            </a:r>
            <a:r>
              <a:rPr lang="fr-FR" dirty="0"/>
              <a:t>, le CEA, </a:t>
            </a:r>
            <a:r>
              <a:rPr lang="fr-FR" dirty="0" err="1"/>
              <a:t>Irstea</a:t>
            </a:r>
            <a:r>
              <a:rPr lang="fr-FR" dirty="0"/>
              <a:t> (ex </a:t>
            </a:r>
            <a:r>
              <a:rPr lang="fr-FR" dirty="0" err="1"/>
              <a:t>Cemagref</a:t>
            </a:r>
            <a:r>
              <a:rPr lang="fr-FR" dirty="0"/>
              <a:t>), l'École des Ponts </a:t>
            </a:r>
            <a:r>
              <a:rPr lang="fr-FR" dirty="0" err="1"/>
              <a:t>ParisTech</a:t>
            </a:r>
            <a:r>
              <a:rPr lang="fr-FR" dirty="0"/>
              <a:t>,</a:t>
            </a:r>
            <a:r>
              <a:rPr lang="fr-FR" baseline="0" dirty="0"/>
              <a:t> etc. ont notamment des portails dans HAL.</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7</a:t>
            </a:fld>
            <a:endParaRPr lang="fr-FR"/>
          </a:p>
        </p:txBody>
      </p:sp>
    </p:spTree>
    <p:extLst>
      <p:ext uri="{BB962C8B-B14F-4D97-AF65-F5344CB8AC3E}">
        <p14:creationId xmlns:p14="http://schemas.microsoft.com/office/powerpoint/2010/main" val="2606742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Statistiques réalisées en juin 2016.</a:t>
            </a:r>
          </a:p>
          <a:p>
            <a:r>
              <a:rPr lang="fr-FR" dirty="0"/>
              <a:t>Le ratio moyen est de 40 % de dépôts intégral</a:t>
            </a:r>
            <a:r>
              <a:rPr lang="fr-FR" baseline="0" dirty="0"/>
              <a:t> / 60 % de notices.</a:t>
            </a:r>
          </a:p>
          <a:p>
            <a:r>
              <a:rPr lang="fr-FR" baseline="0" dirty="0"/>
              <a:t>Ce n’est pas forcément uniquement lié aux pratiques des chercheurs : les politiques des éditeurs (embargo, copyright, etc.) sont peut-être également en cause.</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8</a:t>
            </a:fld>
            <a:endParaRPr lang="fr-FR"/>
          </a:p>
        </p:txBody>
      </p:sp>
    </p:spTree>
    <p:extLst>
      <p:ext uri="{BB962C8B-B14F-4D97-AF65-F5344CB8AC3E}">
        <p14:creationId xmlns:p14="http://schemas.microsoft.com/office/powerpoint/2010/main" val="2626727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9</a:t>
            </a:fld>
            <a:endParaRPr lang="fr-FR"/>
          </a:p>
        </p:txBody>
      </p:sp>
    </p:spTree>
    <p:extLst>
      <p:ext uri="{BB962C8B-B14F-4D97-AF65-F5344CB8AC3E}">
        <p14:creationId xmlns:p14="http://schemas.microsoft.com/office/powerpoint/2010/main" val="3762099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defRPr sz="5400"/>
            </a:lvl1pPr>
          </a:lstStyle>
          <a:p>
            <a:r>
              <a:rPr lang="fr-FR"/>
              <a:t>Cliquez et modifiez le titre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US"/>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8E36636D-D922-432D-A958-524484B5923D}" type="datetimeFigureOut">
              <a:rPr lang="en-US" smtClean="0"/>
              <a:pPr/>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FR"/>
              <a:t>Cliquez et modifiez le titre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FR"/>
              <a:t>Cliquez et modifiez le titre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E36636D-D922-432D-A958-524484B5923D}" type="datetimeFigureOut">
              <a:rPr lang="en-US" smtClean="0"/>
              <a:pPr/>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8E36636D-D922-432D-A958-524484B5923D}" type="datetimeFigureOut">
              <a:rPr lang="en-US" smtClean="0"/>
              <a:pPr/>
              <a:t>1/16/20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Cliquez et modifiez le titre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8E36636D-D922-432D-A958-524484B5923D}" type="datetimeFigureOut">
              <a:rPr lang="en-US" smtClean="0"/>
              <a:pPr/>
              <a:t>1/16/20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US"/>
          </a:p>
        </p:txBody>
      </p:sp>
      <p:sp>
        <p:nvSpPr>
          <p:cNvPr id="3" name="Date Placeholder 2"/>
          <p:cNvSpPr>
            <a:spLocks noGrp="1"/>
          </p:cNvSpPr>
          <p:nvPr>
            <p:ph type="dt" sz="half" idx="10"/>
          </p:nvPr>
        </p:nvSpPr>
        <p:spPr/>
        <p:txBody>
          <a:bodyPr/>
          <a:lstStyle/>
          <a:p>
            <a:fld id="{8E36636D-D922-432D-A958-524484B5923D}" type="datetimeFigureOut">
              <a:rPr lang="en-US" smtClean="0"/>
              <a:pPr/>
              <a:t>1/16/20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1/16/20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FR"/>
              <a:t>Cliquez et modifiez le titre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E36636D-D922-432D-A958-524484B5923D}" type="datetimeFigureOut">
              <a:rPr lang="en-US" smtClean="0"/>
              <a:pPr/>
              <a:t>1/16/20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FR"/>
              <a:t>Cliquez et modifiez le titre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Faire glisser l'image vers l'espace réservé ou cliquer sur l'icône pour l'ajouter</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E36636D-D922-432D-A958-524484B5923D}" type="datetimeFigureOut">
              <a:rPr lang="en-US" smtClean="0"/>
              <a:pPr/>
              <a:t>1/16/20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fr-FR"/>
              <a:t>Cliquez et modifiez le titre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36636D-D922-432D-A958-524484B5923D}" type="datetimeFigureOut">
              <a:rPr lang="en-US" smtClean="0"/>
              <a:pPr/>
              <a:t>1/16/20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8FB93-0A08-4E7D-8E63-9EFA29F1E093}" type="slidenum">
              <a:rPr lang="en-US" smtClean="0"/>
              <a:pPr/>
              <a:t>‹N°›</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microsoft.com/office/2007/relationships/hdphoto" Target="../media/hdphoto5.wdp"/><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mailto:Charles.BOUVEYRON@univ-cotedazur.fr"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Capture d’écran 2015-07-20 à 16.41.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1996186"/>
          </a:xfrm>
          <a:prstGeom prst="rect">
            <a:avLst/>
          </a:prstGeom>
        </p:spPr>
      </p:pic>
      <p:pic>
        <p:nvPicPr>
          <p:cNvPr id="4" name="Image 3" descr="Capture d’écran 2015-07-20 à 16.40.43.png"/>
          <p:cNvPicPr>
            <a:picLocks noChangeAspect="1"/>
          </p:cNvPicPr>
          <p:nvPr/>
        </p:nvPicPr>
        <p:blipFill rotWithShape="1">
          <a:blip r:embed="rId4">
            <a:extLst>
              <a:ext uri="{28A0092B-C50C-407E-A947-70E740481C1C}">
                <a14:useLocalDpi xmlns:a14="http://schemas.microsoft.com/office/drawing/2010/main" val="0"/>
              </a:ext>
            </a:extLst>
          </a:blip>
          <a:srcRect t="5825"/>
          <a:stretch/>
        </p:blipFill>
        <p:spPr>
          <a:xfrm>
            <a:off x="2425700" y="50800"/>
            <a:ext cx="6527800" cy="1932686"/>
          </a:xfrm>
          <a:prstGeom prst="rect">
            <a:avLst/>
          </a:prstGeom>
        </p:spPr>
      </p:pic>
      <p:sp>
        <p:nvSpPr>
          <p:cNvPr id="7" name="Rogner un rectangle avec un coin diagonal 6"/>
          <p:cNvSpPr/>
          <p:nvPr/>
        </p:nvSpPr>
        <p:spPr>
          <a:xfrm>
            <a:off x="3949700" y="2473326"/>
            <a:ext cx="3314700" cy="1658938"/>
          </a:xfrm>
          <a:prstGeom prst="snip2DiagRect">
            <a:avLst/>
          </a:prstGeom>
          <a:gradFill>
            <a:gsLst>
              <a:gs pos="0">
                <a:schemeClr val="tx1">
                  <a:lumMod val="85000"/>
                </a:schemeClr>
              </a:gs>
              <a:gs pos="80000">
                <a:schemeClr val="tx1"/>
              </a:gs>
              <a:gs pos="100000">
                <a:schemeClr val="tx1"/>
              </a:gs>
            </a:gsLst>
          </a:gra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fr-FR" b="1" dirty="0"/>
          </a:p>
        </p:txBody>
      </p:sp>
      <p:sp>
        <p:nvSpPr>
          <p:cNvPr id="2" name="Titre 1"/>
          <p:cNvSpPr>
            <a:spLocks noGrp="1"/>
          </p:cNvSpPr>
          <p:nvPr>
            <p:ph type="ctrTitle"/>
          </p:nvPr>
        </p:nvSpPr>
        <p:spPr>
          <a:xfrm>
            <a:off x="1962864" y="2258701"/>
            <a:ext cx="7181135" cy="1470025"/>
          </a:xfrm>
        </p:spPr>
        <p:txBody>
          <a:bodyPr>
            <a:normAutofit/>
          </a:bodyPr>
          <a:lstStyle/>
          <a:p>
            <a:r>
              <a:rPr lang="fr-FR" dirty="0"/>
              <a:t>HAL</a:t>
            </a:r>
          </a:p>
        </p:txBody>
      </p:sp>
      <p:sp>
        <p:nvSpPr>
          <p:cNvPr id="3" name="Sous-titre 2"/>
          <p:cNvSpPr>
            <a:spLocks noGrp="1"/>
          </p:cNvSpPr>
          <p:nvPr>
            <p:ph type="subTitle" idx="1"/>
          </p:nvPr>
        </p:nvSpPr>
        <p:spPr>
          <a:xfrm>
            <a:off x="2425700" y="4203700"/>
            <a:ext cx="6400800" cy="1612900"/>
          </a:xfrm>
        </p:spPr>
        <p:txBody>
          <a:bodyPr>
            <a:normAutofit fontScale="77500" lnSpcReduction="20000"/>
          </a:bodyPr>
          <a:lstStyle/>
          <a:p>
            <a:r>
              <a:rPr lang="fr-FR" sz="3800" b="1" dirty="0"/>
              <a:t>Hyper Articles en Ligne</a:t>
            </a:r>
          </a:p>
          <a:p>
            <a:endParaRPr lang="fr-FR" sz="2100" dirty="0"/>
          </a:p>
          <a:p>
            <a:r>
              <a:rPr lang="fr-FR" dirty="0"/>
              <a:t>hal.archives-ouvertes.fr</a:t>
            </a:r>
          </a:p>
        </p:txBody>
      </p:sp>
      <p:pic>
        <p:nvPicPr>
          <p:cNvPr id="6" name="Image 5" descr="logoHAL.png"/>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46311" y1="31387" x2="46311" y2="31387"/>
                        <a14:foregroundMark x1="58197" y1="40146" x2="58197" y2="40146"/>
                        <a14:foregroundMark x1="76639" y1="31387" x2="76639" y2="31387"/>
                      </a14:backgroundRemoval>
                    </a14:imgEffect>
                  </a14:imgLayer>
                </a14:imgProps>
              </a:ext>
              <a:ext uri="{28A0092B-C50C-407E-A947-70E740481C1C}">
                <a14:useLocalDpi xmlns:a14="http://schemas.microsoft.com/office/drawing/2010/main" val="0"/>
              </a:ext>
            </a:extLst>
          </a:blip>
          <a:stretch>
            <a:fillRect/>
          </a:stretch>
        </p:blipFill>
        <p:spPr>
          <a:xfrm>
            <a:off x="4502150" y="2827338"/>
            <a:ext cx="2324100" cy="1304925"/>
          </a:xfrm>
          <a:prstGeom prst="rect">
            <a:avLst/>
          </a:prstGeom>
        </p:spPr>
      </p:pic>
      <p:sp>
        <p:nvSpPr>
          <p:cNvPr id="8" name="Espace réservé du pied de page 7"/>
          <p:cNvSpPr>
            <a:spLocks noGrp="1"/>
          </p:cNvSpPr>
          <p:nvPr>
            <p:ph type="ftr" sz="quarter" idx="11"/>
          </p:nvPr>
        </p:nvSpPr>
        <p:spPr>
          <a:xfrm>
            <a:off x="158750" y="6350000"/>
            <a:ext cx="4413250" cy="365125"/>
          </a:xfrm>
        </p:spPr>
        <p:txBody>
          <a:bodyPr/>
          <a:lstStyle/>
          <a:p>
            <a:r>
              <a:rPr lang="fr-FR" dirty="0">
                <a:latin typeface="Arial"/>
                <a:cs typeface="Arial"/>
              </a:rPr>
              <a:t>Atelier organisé dans le cadre d'Admin06, nov. 2018</a:t>
            </a:r>
          </a:p>
        </p:txBody>
      </p:sp>
      <p:sp>
        <p:nvSpPr>
          <p:cNvPr id="9" name="Espace réservé du pied de page 7"/>
          <p:cNvSpPr txBox="1">
            <a:spLocks/>
          </p:cNvSpPr>
          <p:nvPr/>
        </p:nvSpPr>
        <p:spPr>
          <a:xfrm>
            <a:off x="4565650" y="6350000"/>
            <a:ext cx="441325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dirty="0">
                <a:latin typeface="Arial"/>
                <a:cs typeface="Arial"/>
              </a:rPr>
              <a:t>Pierre-Aurélien Georges</a:t>
            </a:r>
          </a:p>
        </p:txBody>
      </p:sp>
      <p:grpSp>
        <p:nvGrpSpPr>
          <p:cNvPr id="11" name="Grouper 10"/>
          <p:cNvGrpSpPr/>
          <p:nvPr/>
        </p:nvGrpSpPr>
        <p:grpSpPr>
          <a:xfrm>
            <a:off x="0" y="0"/>
            <a:ext cx="2732616" cy="2473326"/>
            <a:chOff x="0" y="0"/>
            <a:chExt cx="2732616" cy="2473326"/>
          </a:xfrm>
        </p:grpSpPr>
        <p:sp>
          <p:nvSpPr>
            <p:cNvPr id="13" name="Rectangle 12"/>
            <p:cNvSpPr/>
            <p:nvPr/>
          </p:nvSpPr>
          <p:spPr>
            <a:xfrm>
              <a:off x="0" y="0"/>
              <a:ext cx="2732616" cy="2473326"/>
            </a:xfrm>
            <a:prstGeom prst="rect">
              <a:avLst/>
            </a:prstGeom>
            <a:solidFill>
              <a:schemeClr val="tx1"/>
            </a:solidFill>
            <a:ln>
              <a:noFill/>
            </a:ln>
            <a:effectLst>
              <a:outerShdw blurRad="222250" dist="419100" dir="1140000" sx="85000" sy="85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800" b="1" dirty="0">
                <a:solidFill>
                  <a:srgbClr val="D49F1C"/>
                </a:solidFill>
              </a:endParaRPr>
            </a:p>
          </p:txBody>
        </p:sp>
        <p:pic>
          <p:nvPicPr>
            <p:cNvPr id="10" name="Image 9" descr="admin06-highre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0142" y="252554"/>
              <a:ext cx="1962865" cy="1962865"/>
            </a:xfrm>
            <a:prstGeom prst="rect">
              <a:avLst/>
            </a:prstGeom>
          </p:spPr>
        </p:pic>
        <p:sp>
          <p:nvSpPr>
            <p:cNvPr id="12" name="ZoneTexte 11"/>
            <p:cNvSpPr txBox="1"/>
            <p:nvPr/>
          </p:nvSpPr>
          <p:spPr>
            <a:xfrm>
              <a:off x="205264" y="308000"/>
              <a:ext cx="430887" cy="1821403"/>
            </a:xfrm>
            <a:prstGeom prst="rect">
              <a:avLst/>
            </a:prstGeom>
            <a:solidFill>
              <a:srgbClr val="142B44"/>
            </a:solidFill>
            <a:ln>
              <a:noFill/>
            </a:ln>
          </p:spPr>
          <p:txBody>
            <a:bodyPr vert="vert270" wrap="square" lIns="0" tIns="0" rIns="0" bIns="0" rtlCol="0">
              <a:spAutoFit/>
            </a:bodyPr>
            <a:lstStyle/>
            <a:p>
              <a:r>
                <a:rPr lang="fr-FR" sz="2800" b="1" dirty="0">
                  <a:latin typeface="Arial"/>
                  <a:cs typeface="Arial"/>
                </a:rPr>
                <a:t> Atelier</a:t>
              </a:r>
            </a:p>
          </p:txBody>
        </p:sp>
      </p:grpSp>
    </p:spTree>
    <p:extLst>
      <p:ext uri="{BB962C8B-B14F-4D97-AF65-F5344CB8AC3E}">
        <p14:creationId xmlns:p14="http://schemas.microsoft.com/office/powerpoint/2010/main" val="3053921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5" name="Espace réservé du contenu 4"/>
          <p:cNvSpPr>
            <a:spLocks noGrp="1"/>
          </p:cNvSpPr>
          <p:nvPr>
            <p:ph idx="1"/>
          </p:nvPr>
        </p:nvSpPr>
        <p:spPr/>
        <p:txBody>
          <a:bodyPr/>
          <a:lstStyle/>
          <a:p>
            <a:endParaRPr lang="fr-FR" dirty="0"/>
          </a:p>
        </p:txBody>
      </p:sp>
      <p:pic>
        <p:nvPicPr>
          <p:cNvPr id="7" name="Image 6" descr="Capture d’écran 2015-07-10 à 10.40.50.png"/>
          <p:cNvPicPr>
            <a:picLocks noChangeAspect="1"/>
          </p:cNvPicPr>
          <p:nvPr/>
        </p:nvPicPr>
        <p:blipFill rotWithShape="1">
          <a:blip r:embed="rId3">
            <a:extLst>
              <a:ext uri="{28A0092B-C50C-407E-A947-70E740481C1C}">
                <a14:useLocalDpi xmlns:a14="http://schemas.microsoft.com/office/drawing/2010/main" val="0"/>
              </a:ext>
            </a:extLst>
          </a:blip>
          <a:srcRect b="4175"/>
          <a:stretch/>
        </p:blipFill>
        <p:spPr>
          <a:xfrm>
            <a:off x="230460" y="218928"/>
            <a:ext cx="6219691" cy="1642049"/>
          </a:xfrm>
          <a:prstGeom prst="rect">
            <a:avLst/>
          </a:prstGeom>
        </p:spPr>
      </p:pic>
      <p:pic>
        <p:nvPicPr>
          <p:cNvPr id="6" name="Image 5" descr="Capture d’écran 2015-07-10 à 10.40.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5765" y="218928"/>
            <a:ext cx="4806179" cy="1642049"/>
          </a:xfrm>
          <a:prstGeom prst="rect">
            <a:avLst/>
          </a:prstGeom>
        </p:spPr>
      </p:pic>
      <p:pic>
        <p:nvPicPr>
          <p:cNvPr id="8" name="Image 7" descr="Capture d’écran 2015-07-10 à 10.41.4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460" y="2318304"/>
            <a:ext cx="8564870" cy="3440974"/>
          </a:xfrm>
          <a:prstGeom prst="rect">
            <a:avLst/>
          </a:prstGeom>
        </p:spPr>
      </p:pic>
    </p:spTree>
    <p:extLst>
      <p:ext uri="{BB962C8B-B14F-4D97-AF65-F5344CB8AC3E}">
        <p14:creationId xmlns:p14="http://schemas.microsoft.com/office/powerpoint/2010/main" val="3401499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Avantages et fonctionnalités</a:t>
            </a:r>
          </a:p>
        </p:txBody>
      </p:sp>
      <p:sp>
        <p:nvSpPr>
          <p:cNvPr id="3" name="Espace réservé du contenu 2"/>
          <p:cNvSpPr>
            <a:spLocks noGrp="1"/>
          </p:cNvSpPr>
          <p:nvPr>
            <p:ph idx="1"/>
          </p:nvPr>
        </p:nvSpPr>
        <p:spPr>
          <a:xfrm>
            <a:off x="292100" y="1600200"/>
            <a:ext cx="8585200" cy="4877780"/>
          </a:xfrm>
        </p:spPr>
        <p:txBody>
          <a:bodyPr>
            <a:normAutofit lnSpcReduction="10000"/>
          </a:bodyPr>
          <a:lstStyle/>
          <a:p>
            <a:r>
              <a:rPr lang="fr-FR" dirty="0"/>
              <a:t>Plateforme maintenue par le CCSD</a:t>
            </a:r>
          </a:p>
          <a:p>
            <a:r>
              <a:rPr lang="fr-FR" dirty="0"/>
              <a:t>Visibilité</a:t>
            </a:r>
          </a:p>
          <a:p>
            <a:r>
              <a:rPr lang="fr-FR" dirty="0"/>
              <a:t>Référentiel commun et partagé par tous</a:t>
            </a:r>
          </a:p>
          <a:p>
            <a:r>
              <a:rPr lang="fr-FR" dirty="0"/>
              <a:t>Possibilité de transférer les droits sur une </a:t>
            </a:r>
            <a:r>
              <a:rPr lang="fr-FR" dirty="0" err="1"/>
              <a:t>publi</a:t>
            </a:r>
            <a:endParaRPr lang="fr-FR" dirty="0"/>
          </a:p>
          <a:p>
            <a:r>
              <a:rPr lang="fr-FR" dirty="0"/>
              <a:t>Alerte par courriel sur critères personnalisés</a:t>
            </a:r>
          </a:p>
          <a:p>
            <a:r>
              <a:rPr lang="fr-FR" dirty="0"/>
              <a:t>Statistiques de consultation des publications</a:t>
            </a:r>
          </a:p>
        </p:txBody>
      </p:sp>
    </p:spTree>
    <p:extLst>
      <p:ext uri="{BB962C8B-B14F-4D97-AF65-F5344CB8AC3E}">
        <p14:creationId xmlns:p14="http://schemas.microsoft.com/office/powerpoint/2010/main" val="155165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55600"/>
            <a:ext cx="8229600" cy="1143000"/>
          </a:xfrm>
        </p:spPr>
        <p:txBody>
          <a:bodyPr/>
          <a:lstStyle/>
          <a:p>
            <a:r>
              <a:rPr lang="fr-FR" dirty="0"/>
              <a:t>Statistiques de consultation</a:t>
            </a:r>
          </a:p>
        </p:txBody>
      </p:sp>
      <p:pic>
        <p:nvPicPr>
          <p:cNvPr id="7" name="Image 6" descr="Capture d’écran 2016-06-14 à 05.05.16.png"/>
          <p:cNvPicPr>
            <a:picLocks noChangeAspect="1"/>
          </p:cNvPicPr>
          <p:nvPr/>
        </p:nvPicPr>
        <p:blipFill rotWithShape="1">
          <a:blip r:embed="rId3">
            <a:extLst>
              <a:ext uri="{28A0092B-C50C-407E-A947-70E740481C1C}">
                <a14:useLocalDpi xmlns:a14="http://schemas.microsoft.com/office/drawing/2010/main" val="0"/>
              </a:ext>
            </a:extLst>
          </a:blip>
          <a:srcRect t="8986" b="5136"/>
          <a:stretch/>
        </p:blipFill>
        <p:spPr>
          <a:xfrm>
            <a:off x="0" y="1549400"/>
            <a:ext cx="9144000" cy="5308600"/>
          </a:xfrm>
          <a:prstGeom prst="rect">
            <a:avLst/>
          </a:prstGeom>
        </p:spPr>
      </p:pic>
    </p:spTree>
    <p:extLst>
      <p:ext uri="{BB962C8B-B14F-4D97-AF65-F5344CB8AC3E}">
        <p14:creationId xmlns:p14="http://schemas.microsoft.com/office/powerpoint/2010/main" val="3564683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rrondir un rectangle avec un coin diagonal 30"/>
          <p:cNvSpPr/>
          <p:nvPr/>
        </p:nvSpPr>
        <p:spPr>
          <a:xfrm flipH="1">
            <a:off x="2509928" y="4913499"/>
            <a:ext cx="3454923" cy="1868301"/>
          </a:xfrm>
          <a:prstGeom prst="round2DiagRect">
            <a:avLst>
              <a:gd name="adj1" fmla="val 20352"/>
              <a:gd name="adj2" fmla="val 0"/>
            </a:avLst>
          </a:prstGeom>
          <a:gradFill>
            <a:gsLst>
              <a:gs pos="0">
                <a:schemeClr val="tx1">
                  <a:lumMod val="85000"/>
                </a:schemeClr>
              </a:gs>
              <a:gs pos="80000">
                <a:schemeClr val="tx1"/>
              </a:gs>
              <a:gs pos="100000">
                <a:schemeClr val="tx1"/>
              </a:gs>
            </a:gsLst>
          </a:gradFill>
          <a:ln w="19050">
            <a:solidFill>
              <a:srgbClr val="FF6600"/>
            </a:solidFill>
          </a:ln>
        </p:spPr>
        <p:style>
          <a:lnRef idx="1">
            <a:schemeClr val="accent1"/>
          </a:lnRef>
          <a:fillRef idx="3">
            <a:schemeClr val="accent1"/>
          </a:fillRef>
          <a:effectRef idx="2">
            <a:schemeClr val="accent1"/>
          </a:effectRef>
          <a:fontRef idx="minor">
            <a:schemeClr val="lt1"/>
          </a:fontRef>
        </p:style>
        <p:txBody>
          <a:bodyPr tIns="0" rtlCol="0" anchor="b"/>
          <a:lstStyle/>
          <a:p>
            <a:r>
              <a:rPr lang="fr-FR" sz="2400" b="1" dirty="0">
                <a:solidFill>
                  <a:srgbClr val="FF0000"/>
                </a:solidFill>
              </a:rPr>
              <a:t> Haltools</a:t>
            </a:r>
          </a:p>
        </p:txBody>
      </p:sp>
      <p:sp>
        <p:nvSpPr>
          <p:cNvPr id="2" name="Titre 1"/>
          <p:cNvSpPr>
            <a:spLocks noGrp="1"/>
          </p:cNvSpPr>
          <p:nvPr>
            <p:ph type="title"/>
          </p:nvPr>
        </p:nvSpPr>
        <p:spPr>
          <a:xfrm>
            <a:off x="457200" y="241300"/>
            <a:ext cx="8229600" cy="1143000"/>
          </a:xfrm>
        </p:spPr>
        <p:txBody>
          <a:bodyPr/>
          <a:lstStyle/>
          <a:p>
            <a:pPr algn="l"/>
            <a:r>
              <a:rPr lang="fr-FR" dirty="0"/>
              <a:t>La galaxie HAL</a:t>
            </a:r>
          </a:p>
        </p:txBody>
      </p:sp>
      <p:sp>
        <p:nvSpPr>
          <p:cNvPr id="10" name="Arrondir un rectangle avec un coin diagonal 9"/>
          <p:cNvSpPr/>
          <p:nvPr/>
        </p:nvSpPr>
        <p:spPr>
          <a:xfrm flipH="1">
            <a:off x="2702363" y="2975652"/>
            <a:ext cx="6365435" cy="1821500"/>
          </a:xfrm>
          <a:prstGeom prst="round2DiagRect">
            <a:avLst>
              <a:gd name="adj1" fmla="val 20352"/>
              <a:gd name="adj2" fmla="val 0"/>
            </a:avLst>
          </a:prstGeom>
          <a:gradFill>
            <a:gsLst>
              <a:gs pos="0">
                <a:srgbClr val="000090"/>
              </a:gs>
              <a:gs pos="80000">
                <a:schemeClr val="accent4">
                  <a:lumMod val="50000"/>
                </a:schemeClr>
              </a:gs>
              <a:gs pos="100000">
                <a:schemeClr val="accent4">
                  <a:lumMod val="50000"/>
                </a:schemeClr>
              </a:gs>
            </a:gsLst>
          </a:gradFill>
          <a:ln w="19050">
            <a:solidFill>
              <a:srgbClr val="000090"/>
            </a:solidFill>
          </a:ln>
        </p:spPr>
        <p:style>
          <a:lnRef idx="1">
            <a:schemeClr val="accent1"/>
          </a:lnRef>
          <a:fillRef idx="3">
            <a:schemeClr val="accent1"/>
          </a:fillRef>
          <a:effectRef idx="2">
            <a:schemeClr val="accent1"/>
          </a:effectRef>
          <a:fontRef idx="minor">
            <a:schemeClr val="lt1"/>
          </a:fontRef>
        </p:style>
        <p:txBody>
          <a:bodyPr tIns="0" rtlCol="0" anchor="t"/>
          <a:lstStyle/>
          <a:p>
            <a:r>
              <a:rPr lang="fr-FR" b="1" dirty="0">
                <a:solidFill>
                  <a:schemeClr val="tx1"/>
                </a:solidFill>
              </a:rPr>
              <a:t>APIs :</a:t>
            </a:r>
          </a:p>
        </p:txBody>
      </p:sp>
      <p:sp>
        <p:nvSpPr>
          <p:cNvPr id="11" name="Rectangle 10"/>
          <p:cNvSpPr/>
          <p:nvPr/>
        </p:nvSpPr>
        <p:spPr>
          <a:xfrm>
            <a:off x="2905695" y="3432852"/>
            <a:ext cx="1221161" cy="1243568"/>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REST</a:t>
            </a:r>
            <a:r>
              <a:rPr lang="fr-FR" dirty="0">
                <a:solidFill>
                  <a:srgbClr val="000090"/>
                </a:solidFill>
              </a:rPr>
              <a:t> </a:t>
            </a:r>
            <a:br>
              <a:rPr lang="fr-FR" dirty="0">
                <a:solidFill>
                  <a:srgbClr val="000090"/>
                </a:solidFill>
              </a:rPr>
            </a:br>
            <a:r>
              <a:rPr lang="fr-FR" i="1" dirty="0">
                <a:solidFill>
                  <a:srgbClr val="000090"/>
                </a:solidFill>
              </a:rPr>
              <a:t>(JSON,  XML,CSV)</a:t>
            </a:r>
          </a:p>
        </p:txBody>
      </p:sp>
      <p:sp>
        <p:nvSpPr>
          <p:cNvPr id="13" name="Rectangle 12"/>
          <p:cNvSpPr/>
          <p:nvPr/>
        </p:nvSpPr>
        <p:spPr>
          <a:xfrm>
            <a:off x="5263104" y="3432852"/>
            <a:ext cx="1480467" cy="1056164"/>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SWORD</a:t>
            </a:r>
          </a:p>
        </p:txBody>
      </p:sp>
      <p:sp>
        <p:nvSpPr>
          <p:cNvPr id="14" name="Rectangle 13"/>
          <p:cNvSpPr/>
          <p:nvPr/>
        </p:nvSpPr>
        <p:spPr>
          <a:xfrm>
            <a:off x="6858259" y="3432852"/>
            <a:ext cx="2006858" cy="481568"/>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OAI-PMH</a:t>
            </a:r>
          </a:p>
        </p:txBody>
      </p:sp>
      <p:sp>
        <p:nvSpPr>
          <p:cNvPr id="15" name="Rectangle 14"/>
          <p:cNvSpPr/>
          <p:nvPr/>
        </p:nvSpPr>
        <p:spPr>
          <a:xfrm>
            <a:off x="6858259" y="4007448"/>
            <a:ext cx="2006858" cy="481568"/>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i="1" dirty="0">
                <a:solidFill>
                  <a:srgbClr val="9FA6C9"/>
                </a:solidFill>
              </a:rPr>
              <a:t>(SOAP)</a:t>
            </a:r>
          </a:p>
        </p:txBody>
      </p:sp>
      <p:sp>
        <p:nvSpPr>
          <p:cNvPr id="3" name="Rectangle 2"/>
          <p:cNvSpPr/>
          <p:nvPr/>
        </p:nvSpPr>
        <p:spPr>
          <a:xfrm>
            <a:off x="4092272" y="5009460"/>
            <a:ext cx="1650613" cy="869488"/>
          </a:xfrm>
          <a:prstGeom prst="rect">
            <a:avLst/>
          </a:prstGeom>
          <a:gradFill flip="none" rotWithShape="1">
            <a:gsLst>
              <a:gs pos="0">
                <a:srgbClr val="FF6600"/>
              </a:gs>
              <a:gs pos="100000">
                <a:srgbClr val="FF0000"/>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b="1" dirty="0">
                <a:solidFill>
                  <a:schemeClr val="tx1"/>
                </a:solidFill>
              </a:rPr>
              <a:t>x2hal </a:t>
            </a:r>
            <a:r>
              <a:rPr lang="fr-FR" sz="2400" b="1" dirty="0">
                <a:solidFill>
                  <a:schemeClr val="accent6">
                    <a:lumMod val="20000"/>
                    <a:lumOff val="80000"/>
                  </a:schemeClr>
                </a:solidFill>
              </a:rPr>
              <a:t>(Bib2hal)</a:t>
            </a:r>
          </a:p>
        </p:txBody>
      </p:sp>
      <p:sp>
        <p:nvSpPr>
          <p:cNvPr id="12" name="Rectangle 11"/>
          <p:cNvSpPr/>
          <p:nvPr/>
        </p:nvSpPr>
        <p:spPr>
          <a:xfrm>
            <a:off x="7175501" y="1533712"/>
            <a:ext cx="1613416" cy="809812"/>
          </a:xfrm>
          <a:prstGeom prst="rect">
            <a:avLst/>
          </a:prstGeom>
          <a:gradFill>
            <a:gsLst>
              <a:gs pos="0">
                <a:srgbClr val="000090"/>
              </a:gs>
              <a:gs pos="80000">
                <a:schemeClr val="accent4">
                  <a:lumMod val="50000"/>
                </a:schemeClr>
              </a:gs>
              <a:gs pos="100000">
                <a:schemeClr val="accent4">
                  <a:lumMod val="50000"/>
                </a:schemeClr>
              </a:gs>
            </a:gsLst>
          </a:gradFill>
          <a:ln w="19050">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200" b="1" dirty="0">
                <a:solidFill>
                  <a:schemeClr val="tx1"/>
                </a:solidFill>
              </a:rPr>
              <a:t>AURéHAL</a:t>
            </a:r>
          </a:p>
        </p:txBody>
      </p:sp>
      <p:sp>
        <p:nvSpPr>
          <p:cNvPr id="7" name="Carré corné 6"/>
          <p:cNvSpPr/>
          <p:nvPr/>
        </p:nvSpPr>
        <p:spPr>
          <a:xfrm>
            <a:off x="2844801" y="1152712"/>
            <a:ext cx="1097671" cy="1381312"/>
          </a:xfrm>
          <a:prstGeom prst="foldedCorner">
            <a:avLst/>
          </a:prstGeom>
          <a:gradFill>
            <a:gsLst>
              <a:gs pos="0">
                <a:srgbClr val="88CDED"/>
              </a:gs>
              <a:gs pos="80000">
                <a:srgbClr val="B8E2FF"/>
              </a:gs>
              <a:gs pos="100000">
                <a:srgbClr val="B8E2FF"/>
              </a:gs>
            </a:gsLst>
          </a:gradFill>
          <a:ln w="25400">
            <a:solidFill>
              <a:srgbClr val="5286A9"/>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fr-FR" b="1" dirty="0"/>
          </a:p>
        </p:txBody>
      </p:sp>
      <p:sp>
        <p:nvSpPr>
          <p:cNvPr id="17" name="Carré corné 16"/>
          <p:cNvSpPr/>
          <p:nvPr/>
        </p:nvSpPr>
        <p:spPr>
          <a:xfrm>
            <a:off x="2969066" y="1281206"/>
            <a:ext cx="1097671" cy="1381312"/>
          </a:xfrm>
          <a:prstGeom prst="foldedCorner">
            <a:avLst/>
          </a:prstGeom>
          <a:gradFill>
            <a:gsLst>
              <a:gs pos="0">
                <a:srgbClr val="E9C02C"/>
              </a:gs>
              <a:gs pos="80000">
                <a:srgbClr val="FFFF00"/>
              </a:gs>
              <a:gs pos="100000">
                <a:srgbClr val="FFFF00"/>
              </a:gs>
            </a:gsLst>
          </a:gradFill>
          <a:ln w="25400">
            <a:solidFill>
              <a:srgbClr val="CCA43F"/>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fr-FR" b="1" dirty="0"/>
          </a:p>
        </p:txBody>
      </p:sp>
      <p:sp>
        <p:nvSpPr>
          <p:cNvPr id="18" name="Carré corné 17"/>
          <p:cNvSpPr/>
          <p:nvPr/>
        </p:nvSpPr>
        <p:spPr>
          <a:xfrm>
            <a:off x="3093330" y="1409700"/>
            <a:ext cx="1097671" cy="1381312"/>
          </a:xfrm>
          <a:prstGeom prst="foldedCorner">
            <a:avLst/>
          </a:prstGeom>
          <a:gradFill>
            <a:gsLst>
              <a:gs pos="0">
                <a:schemeClr val="accent5">
                  <a:lumMod val="60000"/>
                  <a:lumOff val="40000"/>
                </a:schemeClr>
              </a:gs>
              <a:gs pos="80000">
                <a:schemeClr val="accent5">
                  <a:lumMod val="40000"/>
                  <a:lumOff val="60000"/>
                </a:schemeClr>
              </a:gs>
              <a:gs pos="100000">
                <a:schemeClr val="accent5">
                  <a:lumMod val="40000"/>
                  <a:lumOff val="60000"/>
                </a:schemeClr>
              </a:gs>
            </a:gsLst>
          </a:gradFill>
          <a:ln w="2540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100" b="1" dirty="0">
                <a:solidFill>
                  <a:schemeClr val="accent5">
                    <a:lumMod val="50000"/>
                  </a:schemeClr>
                </a:solidFill>
              </a:rPr>
              <a:t>Portails</a:t>
            </a:r>
          </a:p>
        </p:txBody>
      </p:sp>
      <p:sp>
        <p:nvSpPr>
          <p:cNvPr id="19" name="Rectangle 18"/>
          <p:cNvSpPr/>
          <p:nvPr/>
        </p:nvSpPr>
        <p:spPr>
          <a:xfrm>
            <a:off x="2713260" y="5009460"/>
            <a:ext cx="1221161" cy="869488"/>
          </a:xfrm>
          <a:prstGeom prst="rect">
            <a:avLst/>
          </a:prstGeom>
          <a:gradFill flip="none" rotWithShape="1">
            <a:gsLst>
              <a:gs pos="0">
                <a:srgbClr val="FF6600"/>
              </a:gs>
              <a:gs pos="100000">
                <a:srgbClr val="FF0000"/>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b="1" i="1" dirty="0">
                <a:solidFill>
                  <a:schemeClr val="tx1"/>
                </a:solidFill>
              </a:rPr>
              <a:t>Export </a:t>
            </a:r>
          </a:p>
          <a:p>
            <a:pPr algn="ctr"/>
            <a:r>
              <a:rPr lang="fr-FR" sz="2400" b="1" i="1" dirty="0">
                <a:solidFill>
                  <a:schemeClr val="tx1"/>
                </a:solidFill>
              </a:rPr>
              <a:t>Web</a:t>
            </a:r>
          </a:p>
        </p:txBody>
      </p:sp>
      <p:sp>
        <p:nvSpPr>
          <p:cNvPr id="20" name="Arrondir un rectangle avec un coin diagonal 19"/>
          <p:cNvSpPr/>
          <p:nvPr/>
        </p:nvSpPr>
        <p:spPr>
          <a:xfrm flipH="1">
            <a:off x="82677" y="3086100"/>
            <a:ext cx="1987421" cy="3695700"/>
          </a:xfrm>
          <a:prstGeom prst="round2DiagRect">
            <a:avLst>
              <a:gd name="adj1" fmla="val 20352"/>
              <a:gd name="adj2" fmla="val 0"/>
            </a:avLst>
          </a:prstGeom>
        </p:spPr>
        <p:style>
          <a:lnRef idx="1">
            <a:schemeClr val="accent1"/>
          </a:lnRef>
          <a:fillRef idx="3">
            <a:schemeClr val="accent1"/>
          </a:fillRef>
          <a:effectRef idx="2">
            <a:schemeClr val="accent1"/>
          </a:effectRef>
          <a:fontRef idx="minor">
            <a:schemeClr val="lt1"/>
          </a:fontRef>
        </p:style>
        <p:txBody>
          <a:bodyPr tIns="0" rtlCol="0" anchor="t"/>
          <a:lstStyle/>
          <a:p>
            <a:r>
              <a:rPr lang="fr-FR" b="1" dirty="0">
                <a:solidFill>
                  <a:schemeClr val="bg1">
                    <a:lumMod val="95000"/>
                    <a:lumOff val="5000"/>
                  </a:schemeClr>
                </a:solidFill>
              </a:rPr>
              <a:t>Plugins CMS :</a:t>
            </a:r>
          </a:p>
        </p:txBody>
      </p:sp>
      <p:sp>
        <p:nvSpPr>
          <p:cNvPr id="21" name="Rectangle 20"/>
          <p:cNvSpPr/>
          <p:nvPr/>
        </p:nvSpPr>
        <p:spPr>
          <a:xfrm>
            <a:off x="254258" y="5527596"/>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SPIP</a:t>
            </a:r>
          </a:p>
        </p:txBody>
      </p:sp>
      <p:sp>
        <p:nvSpPr>
          <p:cNvPr id="22" name="Rectangle 21"/>
          <p:cNvSpPr/>
          <p:nvPr/>
        </p:nvSpPr>
        <p:spPr>
          <a:xfrm>
            <a:off x="254258" y="3671332"/>
            <a:ext cx="1638558" cy="457200"/>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WordPress</a:t>
            </a:r>
          </a:p>
        </p:txBody>
      </p:sp>
      <p:sp>
        <p:nvSpPr>
          <p:cNvPr id="23" name="Rectangle 22"/>
          <p:cNvSpPr/>
          <p:nvPr/>
        </p:nvSpPr>
        <p:spPr>
          <a:xfrm>
            <a:off x="254258" y="4981496"/>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Joomla</a:t>
            </a:r>
          </a:p>
        </p:txBody>
      </p:sp>
      <p:sp>
        <p:nvSpPr>
          <p:cNvPr id="26" name="Rectangle 25"/>
          <p:cNvSpPr/>
          <p:nvPr/>
        </p:nvSpPr>
        <p:spPr>
          <a:xfrm>
            <a:off x="254258" y="4427692"/>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Drupal</a:t>
            </a:r>
          </a:p>
        </p:txBody>
      </p:sp>
      <p:sp>
        <p:nvSpPr>
          <p:cNvPr id="27" name="Rectangle 26"/>
          <p:cNvSpPr/>
          <p:nvPr/>
        </p:nvSpPr>
        <p:spPr>
          <a:xfrm>
            <a:off x="254258" y="6086396"/>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TYPO3</a:t>
            </a:r>
          </a:p>
        </p:txBody>
      </p:sp>
      <p:pic>
        <p:nvPicPr>
          <p:cNvPr id="30" name="Image 29"/>
          <p:cNvPicPr>
            <a:picLocks noChangeAspect="1"/>
          </p:cNvPicPr>
          <p:nvPr/>
        </p:nvPicPr>
        <p:blipFill>
          <a:blip r:embed="rId3"/>
          <a:stretch>
            <a:fillRect/>
          </a:stretch>
        </p:blipFill>
        <p:spPr>
          <a:xfrm>
            <a:off x="4047158" y="6045712"/>
            <a:ext cx="1816100" cy="662877"/>
          </a:xfrm>
          <a:prstGeom prst="rect">
            <a:avLst/>
          </a:prstGeom>
        </p:spPr>
      </p:pic>
      <p:sp>
        <p:nvSpPr>
          <p:cNvPr id="6" name="Cylindre 5"/>
          <p:cNvSpPr/>
          <p:nvPr/>
        </p:nvSpPr>
        <p:spPr>
          <a:xfrm>
            <a:off x="5270501" y="1254312"/>
            <a:ext cx="1231900" cy="1447800"/>
          </a:xfrm>
          <a:prstGeom prst="can">
            <a:avLst/>
          </a:prstGeom>
          <a:gradFill>
            <a:gsLst>
              <a:gs pos="0">
                <a:schemeClr val="accent4">
                  <a:lumMod val="75000"/>
                </a:schemeClr>
              </a:gs>
              <a:gs pos="79000">
                <a:schemeClr val="accent4">
                  <a:lumMod val="60000"/>
                  <a:lumOff val="40000"/>
                </a:schemeClr>
              </a:gs>
              <a:gs pos="100000">
                <a:schemeClr val="accent4">
                  <a:lumMod val="60000"/>
                  <a:lumOff val="40000"/>
                </a:schemeClr>
              </a:gs>
            </a:gsLst>
          </a:gra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b="1" dirty="0">
                <a:solidFill>
                  <a:srgbClr val="A8AFD5"/>
                </a:solidFill>
              </a:rPr>
              <a:t>HAL</a:t>
            </a:r>
          </a:p>
        </p:txBody>
      </p:sp>
      <p:pic>
        <p:nvPicPr>
          <p:cNvPr id="35" name="Image 34" descr="logoHAL.png"/>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46311" y1="31387" x2="46311" y2="31387"/>
                        <a14:foregroundMark x1="58197" y1="40146" x2="58197" y2="40146"/>
                        <a14:foregroundMark x1="76639" y1="31387" x2="76639" y2="31387"/>
                      </a14:backgroundRemoval>
                    </a14:imgEffect>
                  </a14:imgLayer>
                </a14:imgProps>
              </a:ext>
              <a:ext uri="{28A0092B-C50C-407E-A947-70E740481C1C}">
                <a14:useLocalDpi xmlns:a14="http://schemas.microsoft.com/office/drawing/2010/main" val="0"/>
              </a:ext>
            </a:extLst>
          </a:blip>
          <a:stretch>
            <a:fillRect/>
          </a:stretch>
        </p:blipFill>
        <p:spPr>
          <a:xfrm>
            <a:off x="5354834" y="1846084"/>
            <a:ext cx="1084196" cy="608749"/>
          </a:xfrm>
          <a:prstGeom prst="rect">
            <a:avLst/>
          </a:prstGeom>
        </p:spPr>
      </p:pic>
      <p:pic>
        <p:nvPicPr>
          <p:cNvPr id="36" name="Image 35" descr="ccs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9319" y="2738435"/>
            <a:ext cx="1487998" cy="474434"/>
          </a:xfrm>
          <a:prstGeom prst="rect">
            <a:avLst/>
          </a:prstGeom>
        </p:spPr>
      </p:pic>
      <p:cxnSp>
        <p:nvCxnSpPr>
          <p:cNvPr id="38" name="Connecteur droit avec flèche 37"/>
          <p:cNvCxnSpPr/>
          <p:nvPr/>
        </p:nvCxnSpPr>
        <p:spPr>
          <a:xfrm flipV="1">
            <a:off x="4930408" y="4489016"/>
            <a:ext cx="881212" cy="520444"/>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9" name="Connecteur droit avec flèche 38"/>
          <p:cNvCxnSpPr>
            <a:stCxn id="40" idx="0"/>
          </p:cNvCxnSpPr>
          <p:nvPr/>
        </p:nvCxnSpPr>
        <p:spPr>
          <a:xfrm flipV="1">
            <a:off x="4704899" y="2502764"/>
            <a:ext cx="1106721" cy="930088"/>
          </a:xfrm>
          <a:prstGeom prst="straightConnector1">
            <a:avLst/>
          </a:prstGeom>
          <a:ln w="63500">
            <a:solidFill>
              <a:srgbClr val="FF0000"/>
            </a:solidFill>
            <a:headEnd type="triangle" w="lg" len="lg"/>
            <a:tailEnd type="none" w="lg" len="lg"/>
          </a:ln>
        </p:spPr>
        <p:style>
          <a:lnRef idx="2">
            <a:schemeClr val="accent1"/>
          </a:lnRef>
          <a:fillRef idx="0">
            <a:schemeClr val="accent1"/>
          </a:fillRef>
          <a:effectRef idx="1">
            <a:schemeClr val="accent1"/>
          </a:effectRef>
          <a:fontRef idx="minor">
            <a:schemeClr val="tx1"/>
          </a:fontRef>
        </p:style>
      </p:cxnSp>
      <p:cxnSp>
        <p:nvCxnSpPr>
          <p:cNvPr id="42" name="Connecteur droit avec flèche 41"/>
          <p:cNvCxnSpPr/>
          <p:nvPr/>
        </p:nvCxnSpPr>
        <p:spPr>
          <a:xfrm>
            <a:off x="6515230" y="1961828"/>
            <a:ext cx="686058" cy="0"/>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p:nvPr/>
        </p:nvCxnSpPr>
        <p:spPr>
          <a:xfrm>
            <a:off x="4191001" y="1961828"/>
            <a:ext cx="1079500" cy="6028"/>
          </a:xfrm>
          <a:prstGeom prst="straightConnector1">
            <a:avLst/>
          </a:prstGeom>
          <a:ln w="63500">
            <a:solidFill>
              <a:srgbClr val="FF00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51" name="Connecteur droit avec flèche 50"/>
          <p:cNvCxnSpPr>
            <a:stCxn id="21" idx="3"/>
            <a:endCxn id="19" idx="1"/>
          </p:cNvCxnSpPr>
          <p:nvPr/>
        </p:nvCxnSpPr>
        <p:spPr>
          <a:xfrm flipV="1">
            <a:off x="1892816" y="5444204"/>
            <a:ext cx="820444" cy="316794"/>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5" name="Connecteur droit avec flèche 54"/>
          <p:cNvCxnSpPr/>
          <p:nvPr/>
        </p:nvCxnSpPr>
        <p:spPr>
          <a:xfrm flipV="1">
            <a:off x="1892816" y="3963754"/>
            <a:ext cx="1076250" cy="287929"/>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3" name="Connecteur droit avec flèche 32"/>
          <p:cNvCxnSpPr/>
          <p:nvPr/>
        </p:nvCxnSpPr>
        <p:spPr>
          <a:xfrm flipH="1">
            <a:off x="3669146" y="2484036"/>
            <a:ext cx="1918855" cy="948816"/>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7" name="Connecteur droit avec flèche 36"/>
          <p:cNvCxnSpPr/>
          <p:nvPr/>
        </p:nvCxnSpPr>
        <p:spPr>
          <a:xfrm>
            <a:off x="6210689" y="2502764"/>
            <a:ext cx="1104511" cy="930088"/>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4" name="ZoneTexte 3"/>
          <p:cNvSpPr txBox="1"/>
          <p:nvPr/>
        </p:nvSpPr>
        <p:spPr>
          <a:xfrm>
            <a:off x="4375415" y="33385"/>
            <a:ext cx="4715603" cy="646331"/>
          </a:xfrm>
          <a:prstGeom prst="rect">
            <a:avLst/>
          </a:prstGeom>
          <a:solidFill>
            <a:srgbClr val="FF0000"/>
          </a:solidFill>
        </p:spPr>
        <p:txBody>
          <a:bodyPr wrap="square" rtlCol="0">
            <a:spAutoFit/>
          </a:bodyPr>
          <a:lstStyle/>
          <a:p>
            <a:r>
              <a:rPr lang="fr-FR" dirty="0" err="1"/>
              <a:t>https</a:t>
            </a:r>
            <a:r>
              <a:rPr lang="fr-FR" dirty="0"/>
              <a:t>://</a:t>
            </a:r>
            <a:r>
              <a:rPr lang="fr-FR" dirty="0" err="1"/>
              <a:t>iww.inria.fr</a:t>
            </a:r>
            <a:r>
              <a:rPr lang="fr-FR" dirty="0"/>
              <a:t>/</a:t>
            </a:r>
            <a:r>
              <a:rPr lang="fr-FR" dirty="0" err="1"/>
              <a:t>casuhal</a:t>
            </a:r>
            <a:r>
              <a:rPr lang="fr-FR" dirty="0"/>
              <a:t>/files/2018/06/OverHAL-X2HAL-Dijon-2018.pdf</a:t>
            </a:r>
          </a:p>
        </p:txBody>
      </p:sp>
      <p:sp>
        <p:nvSpPr>
          <p:cNvPr id="40" name="Rectangle 39"/>
          <p:cNvSpPr/>
          <p:nvPr/>
        </p:nvSpPr>
        <p:spPr>
          <a:xfrm>
            <a:off x="4279642" y="3432852"/>
            <a:ext cx="850513" cy="1056164"/>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RDF</a:t>
            </a:r>
          </a:p>
        </p:txBody>
      </p:sp>
      <p:cxnSp>
        <p:nvCxnSpPr>
          <p:cNvPr id="41" name="Connecteur droit avec flèche 40"/>
          <p:cNvCxnSpPr/>
          <p:nvPr/>
        </p:nvCxnSpPr>
        <p:spPr>
          <a:xfrm flipV="1">
            <a:off x="5964851" y="2484036"/>
            <a:ext cx="43667" cy="948816"/>
          </a:xfrm>
          <a:prstGeom prst="straightConnector1">
            <a:avLst/>
          </a:prstGeom>
          <a:ln w="63500">
            <a:solidFill>
              <a:srgbClr val="FF00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rot="21112194">
            <a:off x="4403317" y="4247712"/>
            <a:ext cx="804630" cy="369332"/>
          </a:xfrm>
          <a:prstGeom prst="rect">
            <a:avLst/>
          </a:prstGeom>
          <a:solidFill>
            <a:srgbClr val="FFFF00"/>
          </a:solidFill>
          <a:ln>
            <a:solidFill>
              <a:schemeClr val="bg1"/>
            </a:solidFill>
          </a:ln>
        </p:spPr>
        <p:txBody>
          <a:bodyPr wrap="square" lIns="91440" tIns="45720" rIns="91440" bIns="45720">
            <a:spAutoFit/>
          </a:bodyPr>
          <a:lstStyle/>
          <a:p>
            <a:pPr algn="ctr"/>
            <a:r>
              <a:rPr lang="fr-F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NEW</a:t>
            </a:r>
            <a:endParaRPr lang="fr-FR" b="1" cap="none" spc="0"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
        <p:nvSpPr>
          <p:cNvPr id="49" name="Arrondir un rectangle avec un coin diagonal 48"/>
          <p:cNvSpPr/>
          <p:nvPr/>
        </p:nvSpPr>
        <p:spPr>
          <a:xfrm flipH="1">
            <a:off x="6047004" y="5047421"/>
            <a:ext cx="3055869" cy="1634059"/>
          </a:xfrm>
          <a:prstGeom prst="round2DiagRect">
            <a:avLst>
              <a:gd name="adj1" fmla="val 20352"/>
              <a:gd name="adj2" fmla="val 0"/>
            </a:avLst>
          </a:prstGeom>
          <a:gradFill flip="none" rotWithShape="1">
            <a:gsLst>
              <a:gs pos="1000">
                <a:schemeClr val="accent2">
                  <a:lumMod val="40000"/>
                  <a:lumOff val="60000"/>
                </a:schemeClr>
              </a:gs>
              <a:gs pos="99000">
                <a:srgbClr val="AED1D4"/>
              </a:gs>
            </a:gsLst>
            <a:lin ang="5460000" scaled="0"/>
            <a:tileRect/>
          </a:gra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tIns="0" rtlCol="0" anchor="b"/>
          <a:lstStyle/>
          <a:p>
            <a:pPr algn="r"/>
            <a:r>
              <a:rPr lang="fr-FR" sz="2000" dirty="0">
                <a:solidFill>
                  <a:schemeClr val="tx1">
                    <a:lumMod val="65000"/>
                  </a:schemeClr>
                </a:solidFill>
              </a:rPr>
              <a:t>Grenoble</a:t>
            </a:r>
          </a:p>
        </p:txBody>
      </p:sp>
      <p:sp>
        <p:nvSpPr>
          <p:cNvPr id="50" name="Rectangle 49"/>
          <p:cNvSpPr/>
          <p:nvPr/>
        </p:nvSpPr>
        <p:spPr>
          <a:xfrm>
            <a:off x="7602327" y="5322974"/>
            <a:ext cx="1268195" cy="555974"/>
          </a:xfrm>
          <a:prstGeom prst="rect">
            <a:avLst/>
          </a:prstGeom>
          <a:solidFill>
            <a:schemeClr val="accent2">
              <a:lumMod val="75000"/>
            </a:schemeClr>
          </a:solidFill>
          <a:ln>
            <a:solidFill>
              <a:srgbClr val="346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b="1" dirty="0" err="1">
                <a:solidFill>
                  <a:schemeClr val="tx1"/>
                </a:solidFill>
              </a:rPr>
              <a:t>OCidHal</a:t>
            </a:r>
            <a:endParaRPr lang="fr-FR" sz="2000" b="1" dirty="0">
              <a:solidFill>
                <a:schemeClr val="accent6">
                  <a:lumMod val="20000"/>
                  <a:lumOff val="80000"/>
                </a:schemeClr>
              </a:solidFill>
            </a:endParaRPr>
          </a:p>
        </p:txBody>
      </p:sp>
      <p:sp>
        <p:nvSpPr>
          <p:cNvPr id="52" name="Rectangle 51"/>
          <p:cNvSpPr/>
          <p:nvPr/>
        </p:nvSpPr>
        <p:spPr>
          <a:xfrm>
            <a:off x="6188122" y="5322974"/>
            <a:ext cx="1268197" cy="555974"/>
          </a:xfrm>
          <a:prstGeom prst="rect">
            <a:avLst/>
          </a:prstGeom>
          <a:solidFill>
            <a:schemeClr val="accent2">
              <a:lumMod val="75000"/>
            </a:schemeClr>
          </a:solidFill>
          <a:ln>
            <a:solidFill>
              <a:srgbClr val="346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b="1" i="1" dirty="0" err="1">
                <a:solidFill>
                  <a:schemeClr val="tx1"/>
                </a:solidFill>
              </a:rPr>
              <a:t>OCdHAL</a:t>
            </a:r>
            <a:endParaRPr lang="fr-FR" sz="2000" b="1" i="1" dirty="0">
              <a:solidFill>
                <a:schemeClr val="tx1"/>
              </a:solidFill>
            </a:endParaRPr>
          </a:p>
        </p:txBody>
      </p:sp>
      <p:pic>
        <p:nvPicPr>
          <p:cNvPr id="54" name="Image 53" descr="Capture d’écran 2018-12-10 à 22.39.04.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3542" y="6031136"/>
            <a:ext cx="1778000" cy="533400"/>
          </a:xfrm>
          <a:prstGeom prst="rect">
            <a:avLst/>
          </a:prstGeom>
        </p:spPr>
      </p:pic>
      <p:cxnSp>
        <p:nvCxnSpPr>
          <p:cNvPr id="57" name="Connecteur droit avec flèche 56"/>
          <p:cNvCxnSpPr>
            <a:stCxn id="52" idx="0"/>
          </p:cNvCxnSpPr>
          <p:nvPr/>
        </p:nvCxnSpPr>
        <p:spPr>
          <a:xfrm flipH="1" flipV="1">
            <a:off x="6210689" y="4444734"/>
            <a:ext cx="611532" cy="878240"/>
          </a:xfrm>
          <a:prstGeom prst="straightConnector1">
            <a:avLst/>
          </a:prstGeom>
          <a:ln w="63500">
            <a:solidFill>
              <a:srgbClr val="FF00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3935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huile-extraordinaire-cheveux-fins-loreal-paris-test.jpg"/>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100000"/>
                    </a14:imgEffect>
                    <a14:imgEffect>
                      <a14:brightnessContrast bright="-30000"/>
                    </a14:imgEffect>
                  </a14:imgLayer>
                </a14:imgProps>
              </a:ext>
              <a:ext uri="{28A0092B-C50C-407E-A947-70E740481C1C}">
                <a14:useLocalDpi xmlns:a14="http://schemas.microsoft.com/office/drawing/2010/main" val="0"/>
              </a:ext>
            </a:extLst>
          </a:blip>
          <a:srcRect l="12312"/>
          <a:stretch/>
        </p:blipFill>
        <p:spPr>
          <a:xfrm>
            <a:off x="0" y="0"/>
            <a:ext cx="9163637" cy="6857999"/>
          </a:xfrm>
          <a:prstGeom prst="rect">
            <a:avLst/>
          </a:prstGeom>
        </p:spPr>
      </p:pic>
      <p:sp>
        <p:nvSpPr>
          <p:cNvPr id="2" name="Titre 1"/>
          <p:cNvSpPr>
            <a:spLocks noGrp="1"/>
          </p:cNvSpPr>
          <p:nvPr>
            <p:ph type="title"/>
          </p:nvPr>
        </p:nvSpPr>
        <p:spPr>
          <a:xfrm>
            <a:off x="2337781" y="3990730"/>
            <a:ext cx="6536749" cy="1143000"/>
          </a:xfrm>
        </p:spPr>
        <p:txBody>
          <a:bodyPr>
            <a:noAutofit/>
          </a:bodyPr>
          <a:lstStyle/>
          <a:p>
            <a:r>
              <a:rPr lang="fr-FR" sz="9600" cap="small" dirty="0"/>
              <a:t>L’</a:t>
            </a:r>
            <a:r>
              <a:rPr lang="fr-FR" sz="18000" baseline="-4000" dirty="0"/>
              <a:t>A</a:t>
            </a:r>
            <a:r>
              <a:rPr lang="fr-FR" sz="9600" cap="small" dirty="0"/>
              <a:t>uréHAL</a:t>
            </a:r>
            <a:endParaRPr lang="fr-FR" sz="8000" cap="small" dirty="0"/>
          </a:p>
        </p:txBody>
      </p:sp>
      <p:sp>
        <p:nvSpPr>
          <p:cNvPr id="3" name="Espace réservé du contenu 2"/>
          <p:cNvSpPr>
            <a:spLocks noGrp="1"/>
          </p:cNvSpPr>
          <p:nvPr>
            <p:ph idx="1"/>
          </p:nvPr>
        </p:nvSpPr>
        <p:spPr>
          <a:xfrm>
            <a:off x="2287485" y="5561533"/>
            <a:ext cx="6637337" cy="854260"/>
          </a:xfrm>
        </p:spPr>
        <p:txBody>
          <a:bodyPr>
            <a:normAutofit/>
          </a:bodyPr>
          <a:lstStyle/>
          <a:p>
            <a:pPr marL="0" indent="0" algn="ctr">
              <a:buNone/>
            </a:pPr>
            <a:r>
              <a:rPr lang="fr-FR" sz="2400" dirty="0">
                <a:latin typeface="Century Gothic"/>
                <a:cs typeface="Century Gothic"/>
              </a:rPr>
              <a:t>Parce que je le vaux bien.</a:t>
            </a:r>
          </a:p>
        </p:txBody>
      </p:sp>
      <p:sp>
        <p:nvSpPr>
          <p:cNvPr id="6" name="Sous-titre 2"/>
          <p:cNvSpPr txBox="1">
            <a:spLocks/>
          </p:cNvSpPr>
          <p:nvPr/>
        </p:nvSpPr>
        <p:spPr>
          <a:xfrm>
            <a:off x="696104" y="320589"/>
            <a:ext cx="5020644" cy="4038735"/>
          </a:xfrm>
          <a:prstGeom prst="rect">
            <a:avLst/>
          </a:prstGeom>
        </p:spPr>
        <p:txBody>
          <a:bodyPr vert="horz" lIns="91440" tIns="45720" rIns="91440" bIns="45720" rtlCol="0" anchor="ctr">
            <a:no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4800" dirty="0">
                <a:solidFill>
                  <a:srgbClr val="BBA159"/>
                </a:solidFill>
              </a:rPr>
              <a:t>A</a:t>
            </a:r>
            <a:r>
              <a:rPr lang="fr-FR" sz="4800" dirty="0"/>
              <a:t>ccès</a:t>
            </a:r>
            <a:br>
              <a:rPr lang="fr-FR" sz="4800" dirty="0"/>
            </a:br>
            <a:r>
              <a:rPr lang="fr-FR" sz="4800" dirty="0">
                <a:solidFill>
                  <a:srgbClr val="BBA159"/>
                </a:solidFill>
              </a:rPr>
              <a:t>U</a:t>
            </a:r>
            <a:r>
              <a:rPr lang="fr-FR" sz="4800" dirty="0"/>
              <a:t>nifié aux</a:t>
            </a:r>
            <a:br>
              <a:rPr lang="fr-FR" sz="4800" dirty="0"/>
            </a:br>
            <a:r>
              <a:rPr lang="fr-FR" sz="4800" dirty="0">
                <a:solidFill>
                  <a:srgbClr val="BBA159"/>
                </a:solidFill>
              </a:rPr>
              <a:t>Ré</a:t>
            </a:r>
            <a:r>
              <a:rPr lang="fr-FR" sz="4800" dirty="0"/>
              <a:t>férentiels</a:t>
            </a:r>
            <a:br>
              <a:rPr lang="fr-FR" sz="4800" dirty="0"/>
            </a:br>
            <a:r>
              <a:rPr lang="fr-FR" sz="4800" dirty="0">
                <a:solidFill>
                  <a:srgbClr val="BBA159"/>
                </a:solidFill>
              </a:rPr>
              <a:t>HAL</a:t>
            </a:r>
          </a:p>
        </p:txBody>
      </p:sp>
      <p:sp>
        <p:nvSpPr>
          <p:cNvPr id="7" name="Espace réservé du contenu 2"/>
          <p:cNvSpPr txBox="1">
            <a:spLocks/>
          </p:cNvSpPr>
          <p:nvPr/>
        </p:nvSpPr>
        <p:spPr>
          <a:xfrm>
            <a:off x="3100281" y="64158"/>
            <a:ext cx="5643765" cy="854260"/>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fr-FR" sz="2400" u="sng" dirty="0">
                <a:solidFill>
                  <a:srgbClr val="BBA159"/>
                </a:solidFill>
                <a:latin typeface="Arial"/>
                <a:cs typeface="Arial"/>
              </a:rPr>
              <a:t>aurehal.archives-ouvertes.fr</a:t>
            </a:r>
          </a:p>
        </p:txBody>
      </p:sp>
    </p:spTree>
    <p:extLst>
      <p:ext uri="{BB962C8B-B14F-4D97-AF65-F5344CB8AC3E}">
        <p14:creationId xmlns:p14="http://schemas.microsoft.com/office/powerpoint/2010/main" val="346915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AUréHAL</a:t>
            </a:r>
            <a:endParaRPr lang="fr-FR" dirty="0"/>
          </a:p>
        </p:txBody>
      </p:sp>
      <p:pic>
        <p:nvPicPr>
          <p:cNvPr id="7" name="Image 6" descr="Capture d’écran 2016-06-14 à 11.11.32.png"/>
          <p:cNvPicPr>
            <a:picLocks noChangeAspect="1"/>
          </p:cNvPicPr>
          <p:nvPr/>
        </p:nvPicPr>
        <p:blipFill rotWithShape="1">
          <a:blip r:embed="rId3">
            <a:extLst>
              <a:ext uri="{28A0092B-C50C-407E-A947-70E740481C1C}">
                <a14:useLocalDpi xmlns:a14="http://schemas.microsoft.com/office/drawing/2010/main" val="0"/>
              </a:ext>
            </a:extLst>
          </a:blip>
          <a:srcRect t="10741"/>
          <a:stretch/>
        </p:blipFill>
        <p:spPr>
          <a:xfrm>
            <a:off x="76199" y="12830"/>
            <a:ext cx="8998479" cy="6794370"/>
          </a:xfrm>
          <a:prstGeom prst="rect">
            <a:avLst/>
          </a:prstGeom>
        </p:spPr>
      </p:pic>
    </p:spTree>
    <p:extLst>
      <p:ext uri="{BB962C8B-B14F-4D97-AF65-F5344CB8AC3E}">
        <p14:creationId xmlns:p14="http://schemas.microsoft.com/office/powerpoint/2010/main" val="457408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46532"/>
            <a:ext cx="8229600" cy="1367632"/>
          </a:xfrm>
        </p:spPr>
        <p:txBody>
          <a:bodyPr>
            <a:normAutofit/>
          </a:bodyPr>
          <a:lstStyle/>
          <a:p>
            <a:r>
              <a:rPr lang="fr-FR" sz="4500" b="1" dirty="0"/>
              <a:t>Choix de la structure :</a:t>
            </a:r>
            <a:br>
              <a:rPr lang="fr-FR" sz="4500" b="1" dirty="0"/>
            </a:br>
            <a:r>
              <a:rPr lang="fr-FR" sz="3800" dirty="0"/>
              <a:t>attention à la coloration !</a:t>
            </a:r>
          </a:p>
        </p:txBody>
      </p:sp>
      <p:sp>
        <p:nvSpPr>
          <p:cNvPr id="3" name="Espace réservé du contenu 2"/>
          <p:cNvSpPr>
            <a:spLocks noGrp="1"/>
          </p:cNvSpPr>
          <p:nvPr>
            <p:ph idx="1"/>
          </p:nvPr>
        </p:nvSpPr>
        <p:spPr/>
        <p:txBody>
          <a:bodyPr/>
          <a:lstStyle/>
          <a:p>
            <a:endParaRPr lang="fr-FR" dirty="0"/>
          </a:p>
        </p:txBody>
      </p:sp>
      <p:pic>
        <p:nvPicPr>
          <p:cNvPr id="4" name="Image 3" descr="problèmes de structure BCL en doublon dans H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2" y="1550797"/>
            <a:ext cx="9144000" cy="5942833"/>
          </a:xfrm>
          <a:prstGeom prst="rect">
            <a:avLst/>
          </a:prstGeom>
        </p:spPr>
      </p:pic>
    </p:spTree>
    <p:extLst>
      <p:ext uri="{BB962C8B-B14F-4D97-AF65-F5344CB8AC3E}">
        <p14:creationId xmlns:p14="http://schemas.microsoft.com/office/powerpoint/2010/main" val="4018297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rrondir un rectangle avec un coin diagonal 30"/>
          <p:cNvSpPr/>
          <p:nvPr/>
        </p:nvSpPr>
        <p:spPr>
          <a:xfrm flipH="1">
            <a:off x="2509928" y="4913499"/>
            <a:ext cx="3454923" cy="1868301"/>
          </a:xfrm>
          <a:prstGeom prst="round2DiagRect">
            <a:avLst>
              <a:gd name="adj1" fmla="val 20352"/>
              <a:gd name="adj2" fmla="val 0"/>
            </a:avLst>
          </a:prstGeom>
          <a:gradFill>
            <a:gsLst>
              <a:gs pos="0">
                <a:schemeClr val="tx1">
                  <a:lumMod val="85000"/>
                </a:schemeClr>
              </a:gs>
              <a:gs pos="80000">
                <a:schemeClr val="tx1"/>
              </a:gs>
              <a:gs pos="100000">
                <a:schemeClr val="tx1"/>
              </a:gs>
            </a:gsLst>
          </a:gradFill>
          <a:ln w="19050">
            <a:solidFill>
              <a:srgbClr val="FF6600"/>
            </a:solidFill>
          </a:ln>
        </p:spPr>
        <p:style>
          <a:lnRef idx="1">
            <a:schemeClr val="accent1"/>
          </a:lnRef>
          <a:fillRef idx="3">
            <a:schemeClr val="accent1"/>
          </a:fillRef>
          <a:effectRef idx="2">
            <a:schemeClr val="accent1"/>
          </a:effectRef>
          <a:fontRef idx="minor">
            <a:schemeClr val="lt1"/>
          </a:fontRef>
        </p:style>
        <p:txBody>
          <a:bodyPr tIns="0" rtlCol="0" anchor="b"/>
          <a:lstStyle/>
          <a:p>
            <a:r>
              <a:rPr lang="fr-FR" sz="2400" b="1" dirty="0">
                <a:solidFill>
                  <a:srgbClr val="FF0000"/>
                </a:solidFill>
              </a:rPr>
              <a:t> Haltools</a:t>
            </a:r>
          </a:p>
        </p:txBody>
      </p:sp>
      <p:sp>
        <p:nvSpPr>
          <p:cNvPr id="2" name="Titre 1"/>
          <p:cNvSpPr>
            <a:spLocks noGrp="1"/>
          </p:cNvSpPr>
          <p:nvPr>
            <p:ph type="title"/>
          </p:nvPr>
        </p:nvSpPr>
        <p:spPr>
          <a:xfrm>
            <a:off x="457200" y="241300"/>
            <a:ext cx="8229600" cy="1143000"/>
          </a:xfrm>
        </p:spPr>
        <p:txBody>
          <a:bodyPr/>
          <a:lstStyle/>
          <a:p>
            <a:pPr algn="l"/>
            <a:r>
              <a:rPr lang="fr-FR" dirty="0"/>
              <a:t>La galaxie HAL</a:t>
            </a:r>
          </a:p>
        </p:txBody>
      </p:sp>
      <p:sp>
        <p:nvSpPr>
          <p:cNvPr id="10" name="Arrondir un rectangle avec un coin diagonal 9"/>
          <p:cNvSpPr/>
          <p:nvPr/>
        </p:nvSpPr>
        <p:spPr>
          <a:xfrm flipH="1">
            <a:off x="2702363" y="2975652"/>
            <a:ext cx="6365435" cy="1821500"/>
          </a:xfrm>
          <a:prstGeom prst="round2DiagRect">
            <a:avLst>
              <a:gd name="adj1" fmla="val 20352"/>
              <a:gd name="adj2" fmla="val 0"/>
            </a:avLst>
          </a:prstGeom>
          <a:gradFill>
            <a:gsLst>
              <a:gs pos="0">
                <a:srgbClr val="000090"/>
              </a:gs>
              <a:gs pos="80000">
                <a:schemeClr val="accent4">
                  <a:lumMod val="50000"/>
                </a:schemeClr>
              </a:gs>
              <a:gs pos="100000">
                <a:schemeClr val="accent4">
                  <a:lumMod val="50000"/>
                </a:schemeClr>
              </a:gs>
            </a:gsLst>
          </a:gradFill>
          <a:ln w="19050">
            <a:solidFill>
              <a:srgbClr val="000090"/>
            </a:solidFill>
          </a:ln>
        </p:spPr>
        <p:style>
          <a:lnRef idx="1">
            <a:schemeClr val="accent1"/>
          </a:lnRef>
          <a:fillRef idx="3">
            <a:schemeClr val="accent1"/>
          </a:fillRef>
          <a:effectRef idx="2">
            <a:schemeClr val="accent1"/>
          </a:effectRef>
          <a:fontRef idx="minor">
            <a:schemeClr val="lt1"/>
          </a:fontRef>
        </p:style>
        <p:txBody>
          <a:bodyPr tIns="0" rtlCol="0" anchor="t"/>
          <a:lstStyle/>
          <a:p>
            <a:r>
              <a:rPr lang="fr-FR" b="1" dirty="0">
                <a:solidFill>
                  <a:schemeClr val="tx1"/>
                </a:solidFill>
              </a:rPr>
              <a:t>APIs :</a:t>
            </a:r>
          </a:p>
        </p:txBody>
      </p:sp>
      <p:sp>
        <p:nvSpPr>
          <p:cNvPr id="11" name="Rectangle 10"/>
          <p:cNvSpPr/>
          <p:nvPr/>
        </p:nvSpPr>
        <p:spPr>
          <a:xfrm>
            <a:off x="2905695" y="3432852"/>
            <a:ext cx="1221161" cy="1243568"/>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REST</a:t>
            </a:r>
            <a:r>
              <a:rPr lang="fr-FR" dirty="0">
                <a:solidFill>
                  <a:srgbClr val="000090"/>
                </a:solidFill>
              </a:rPr>
              <a:t> </a:t>
            </a:r>
            <a:br>
              <a:rPr lang="fr-FR" dirty="0">
                <a:solidFill>
                  <a:srgbClr val="000090"/>
                </a:solidFill>
              </a:rPr>
            </a:br>
            <a:r>
              <a:rPr lang="fr-FR" i="1" dirty="0">
                <a:solidFill>
                  <a:srgbClr val="000090"/>
                </a:solidFill>
              </a:rPr>
              <a:t>(JSON,  XML,CSV)</a:t>
            </a:r>
          </a:p>
        </p:txBody>
      </p:sp>
      <p:sp>
        <p:nvSpPr>
          <p:cNvPr id="13" name="Rectangle 12"/>
          <p:cNvSpPr/>
          <p:nvPr/>
        </p:nvSpPr>
        <p:spPr>
          <a:xfrm>
            <a:off x="5263104" y="3432852"/>
            <a:ext cx="1480467" cy="1056164"/>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SWORD</a:t>
            </a:r>
          </a:p>
        </p:txBody>
      </p:sp>
      <p:sp>
        <p:nvSpPr>
          <p:cNvPr id="14" name="Rectangle 13"/>
          <p:cNvSpPr/>
          <p:nvPr/>
        </p:nvSpPr>
        <p:spPr>
          <a:xfrm>
            <a:off x="6858259" y="3432852"/>
            <a:ext cx="2006858" cy="481568"/>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OAI-PMH</a:t>
            </a:r>
          </a:p>
        </p:txBody>
      </p:sp>
      <p:sp>
        <p:nvSpPr>
          <p:cNvPr id="15" name="Rectangle 14"/>
          <p:cNvSpPr/>
          <p:nvPr/>
        </p:nvSpPr>
        <p:spPr>
          <a:xfrm>
            <a:off x="6858259" y="4007448"/>
            <a:ext cx="2006858" cy="481568"/>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i="1" dirty="0">
                <a:solidFill>
                  <a:srgbClr val="9FA6C9"/>
                </a:solidFill>
              </a:rPr>
              <a:t>(SOAP)</a:t>
            </a:r>
          </a:p>
        </p:txBody>
      </p:sp>
      <p:sp>
        <p:nvSpPr>
          <p:cNvPr id="3" name="Rectangle 2"/>
          <p:cNvSpPr/>
          <p:nvPr/>
        </p:nvSpPr>
        <p:spPr>
          <a:xfrm>
            <a:off x="4092272" y="5009460"/>
            <a:ext cx="1650613" cy="869488"/>
          </a:xfrm>
          <a:prstGeom prst="rect">
            <a:avLst/>
          </a:prstGeom>
          <a:gradFill flip="none" rotWithShape="1">
            <a:gsLst>
              <a:gs pos="0">
                <a:srgbClr val="FF6600"/>
              </a:gs>
              <a:gs pos="100000">
                <a:srgbClr val="FF0000"/>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b="1" dirty="0">
                <a:solidFill>
                  <a:schemeClr val="tx1"/>
                </a:solidFill>
              </a:rPr>
              <a:t>x2hal </a:t>
            </a:r>
            <a:r>
              <a:rPr lang="fr-FR" sz="2400" b="1" dirty="0">
                <a:solidFill>
                  <a:schemeClr val="accent6">
                    <a:lumMod val="20000"/>
                    <a:lumOff val="80000"/>
                  </a:schemeClr>
                </a:solidFill>
              </a:rPr>
              <a:t>(Bib2hal)</a:t>
            </a:r>
          </a:p>
        </p:txBody>
      </p:sp>
      <p:sp>
        <p:nvSpPr>
          <p:cNvPr id="12" name="Rectangle 11"/>
          <p:cNvSpPr/>
          <p:nvPr/>
        </p:nvSpPr>
        <p:spPr>
          <a:xfrm>
            <a:off x="7175501" y="1533712"/>
            <a:ext cx="1613416" cy="809812"/>
          </a:xfrm>
          <a:prstGeom prst="rect">
            <a:avLst/>
          </a:prstGeom>
          <a:gradFill>
            <a:gsLst>
              <a:gs pos="0">
                <a:srgbClr val="000090"/>
              </a:gs>
              <a:gs pos="80000">
                <a:schemeClr val="accent4">
                  <a:lumMod val="50000"/>
                </a:schemeClr>
              </a:gs>
              <a:gs pos="100000">
                <a:schemeClr val="accent4">
                  <a:lumMod val="50000"/>
                </a:schemeClr>
              </a:gs>
            </a:gsLst>
          </a:gradFill>
          <a:ln w="19050">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200" b="1" dirty="0">
                <a:solidFill>
                  <a:schemeClr val="tx1"/>
                </a:solidFill>
              </a:rPr>
              <a:t>AURéHAL</a:t>
            </a:r>
          </a:p>
        </p:txBody>
      </p:sp>
      <p:sp>
        <p:nvSpPr>
          <p:cNvPr id="7" name="Carré corné 6"/>
          <p:cNvSpPr/>
          <p:nvPr/>
        </p:nvSpPr>
        <p:spPr>
          <a:xfrm>
            <a:off x="2844801" y="1152712"/>
            <a:ext cx="1097671" cy="1381312"/>
          </a:xfrm>
          <a:prstGeom prst="foldedCorner">
            <a:avLst/>
          </a:prstGeom>
          <a:gradFill>
            <a:gsLst>
              <a:gs pos="0">
                <a:srgbClr val="88CDED"/>
              </a:gs>
              <a:gs pos="80000">
                <a:srgbClr val="B8E2FF"/>
              </a:gs>
              <a:gs pos="100000">
                <a:srgbClr val="B8E2FF"/>
              </a:gs>
            </a:gsLst>
          </a:gradFill>
          <a:ln w="25400">
            <a:solidFill>
              <a:srgbClr val="5286A9"/>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fr-FR" b="1" dirty="0"/>
          </a:p>
        </p:txBody>
      </p:sp>
      <p:sp>
        <p:nvSpPr>
          <p:cNvPr id="17" name="Carré corné 16"/>
          <p:cNvSpPr/>
          <p:nvPr/>
        </p:nvSpPr>
        <p:spPr>
          <a:xfrm>
            <a:off x="2969066" y="1281206"/>
            <a:ext cx="1097671" cy="1381312"/>
          </a:xfrm>
          <a:prstGeom prst="foldedCorner">
            <a:avLst/>
          </a:prstGeom>
          <a:gradFill>
            <a:gsLst>
              <a:gs pos="0">
                <a:srgbClr val="E9C02C"/>
              </a:gs>
              <a:gs pos="80000">
                <a:srgbClr val="FFFF00"/>
              </a:gs>
              <a:gs pos="100000">
                <a:srgbClr val="FFFF00"/>
              </a:gs>
            </a:gsLst>
          </a:gradFill>
          <a:ln w="25400">
            <a:solidFill>
              <a:srgbClr val="CCA43F"/>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fr-FR" b="1" dirty="0"/>
          </a:p>
        </p:txBody>
      </p:sp>
      <p:sp>
        <p:nvSpPr>
          <p:cNvPr id="18" name="Carré corné 17"/>
          <p:cNvSpPr/>
          <p:nvPr/>
        </p:nvSpPr>
        <p:spPr>
          <a:xfrm>
            <a:off x="3093330" y="1409700"/>
            <a:ext cx="1097671" cy="1381312"/>
          </a:xfrm>
          <a:prstGeom prst="foldedCorner">
            <a:avLst/>
          </a:prstGeom>
          <a:gradFill>
            <a:gsLst>
              <a:gs pos="0">
                <a:schemeClr val="accent5">
                  <a:lumMod val="60000"/>
                  <a:lumOff val="40000"/>
                </a:schemeClr>
              </a:gs>
              <a:gs pos="80000">
                <a:schemeClr val="accent5">
                  <a:lumMod val="40000"/>
                  <a:lumOff val="60000"/>
                </a:schemeClr>
              </a:gs>
              <a:gs pos="100000">
                <a:schemeClr val="accent5">
                  <a:lumMod val="40000"/>
                  <a:lumOff val="60000"/>
                </a:schemeClr>
              </a:gs>
            </a:gsLst>
          </a:gradFill>
          <a:ln w="2540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100" b="1" dirty="0">
                <a:solidFill>
                  <a:schemeClr val="accent5">
                    <a:lumMod val="50000"/>
                  </a:schemeClr>
                </a:solidFill>
              </a:rPr>
              <a:t>Portails</a:t>
            </a:r>
          </a:p>
        </p:txBody>
      </p:sp>
      <p:sp>
        <p:nvSpPr>
          <p:cNvPr id="19" name="Rectangle 18"/>
          <p:cNvSpPr/>
          <p:nvPr/>
        </p:nvSpPr>
        <p:spPr>
          <a:xfrm>
            <a:off x="2713260" y="5009460"/>
            <a:ext cx="1221161" cy="869488"/>
          </a:xfrm>
          <a:prstGeom prst="rect">
            <a:avLst/>
          </a:prstGeom>
          <a:gradFill flip="none" rotWithShape="1">
            <a:gsLst>
              <a:gs pos="0">
                <a:srgbClr val="FF6600"/>
              </a:gs>
              <a:gs pos="100000">
                <a:srgbClr val="FF0000"/>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b="1" i="1" dirty="0">
                <a:solidFill>
                  <a:schemeClr val="tx1"/>
                </a:solidFill>
              </a:rPr>
              <a:t>Export </a:t>
            </a:r>
          </a:p>
          <a:p>
            <a:pPr algn="ctr"/>
            <a:r>
              <a:rPr lang="fr-FR" sz="2400" b="1" i="1" dirty="0">
                <a:solidFill>
                  <a:schemeClr val="tx1"/>
                </a:solidFill>
              </a:rPr>
              <a:t>Web</a:t>
            </a:r>
          </a:p>
        </p:txBody>
      </p:sp>
      <p:sp>
        <p:nvSpPr>
          <p:cNvPr id="20" name="Arrondir un rectangle avec un coin diagonal 19"/>
          <p:cNvSpPr/>
          <p:nvPr/>
        </p:nvSpPr>
        <p:spPr>
          <a:xfrm flipH="1">
            <a:off x="82677" y="3086100"/>
            <a:ext cx="1987421" cy="3695700"/>
          </a:xfrm>
          <a:prstGeom prst="round2DiagRect">
            <a:avLst>
              <a:gd name="adj1" fmla="val 20352"/>
              <a:gd name="adj2" fmla="val 0"/>
            </a:avLst>
          </a:prstGeom>
        </p:spPr>
        <p:style>
          <a:lnRef idx="1">
            <a:schemeClr val="accent1"/>
          </a:lnRef>
          <a:fillRef idx="3">
            <a:schemeClr val="accent1"/>
          </a:fillRef>
          <a:effectRef idx="2">
            <a:schemeClr val="accent1"/>
          </a:effectRef>
          <a:fontRef idx="minor">
            <a:schemeClr val="lt1"/>
          </a:fontRef>
        </p:style>
        <p:txBody>
          <a:bodyPr tIns="0" rtlCol="0" anchor="t"/>
          <a:lstStyle/>
          <a:p>
            <a:r>
              <a:rPr lang="fr-FR" b="1" dirty="0">
                <a:solidFill>
                  <a:schemeClr val="bg1">
                    <a:lumMod val="95000"/>
                    <a:lumOff val="5000"/>
                  </a:schemeClr>
                </a:solidFill>
              </a:rPr>
              <a:t>Plugins CMS :</a:t>
            </a:r>
          </a:p>
        </p:txBody>
      </p:sp>
      <p:sp>
        <p:nvSpPr>
          <p:cNvPr id="21" name="Rectangle 20"/>
          <p:cNvSpPr/>
          <p:nvPr/>
        </p:nvSpPr>
        <p:spPr>
          <a:xfrm>
            <a:off x="254258" y="5527596"/>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SPIP</a:t>
            </a:r>
          </a:p>
        </p:txBody>
      </p:sp>
      <p:sp>
        <p:nvSpPr>
          <p:cNvPr id="22" name="Rectangle 21"/>
          <p:cNvSpPr/>
          <p:nvPr/>
        </p:nvSpPr>
        <p:spPr>
          <a:xfrm>
            <a:off x="254258" y="3671332"/>
            <a:ext cx="1638558" cy="457200"/>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WordPress</a:t>
            </a:r>
          </a:p>
        </p:txBody>
      </p:sp>
      <p:sp>
        <p:nvSpPr>
          <p:cNvPr id="23" name="Rectangle 22"/>
          <p:cNvSpPr/>
          <p:nvPr/>
        </p:nvSpPr>
        <p:spPr>
          <a:xfrm>
            <a:off x="254258" y="4981496"/>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Joomla</a:t>
            </a:r>
          </a:p>
        </p:txBody>
      </p:sp>
      <p:sp>
        <p:nvSpPr>
          <p:cNvPr id="26" name="Rectangle 25"/>
          <p:cNvSpPr/>
          <p:nvPr/>
        </p:nvSpPr>
        <p:spPr>
          <a:xfrm>
            <a:off x="254258" y="4427692"/>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Drupal</a:t>
            </a:r>
          </a:p>
        </p:txBody>
      </p:sp>
      <p:sp>
        <p:nvSpPr>
          <p:cNvPr id="27" name="Rectangle 26"/>
          <p:cNvSpPr/>
          <p:nvPr/>
        </p:nvSpPr>
        <p:spPr>
          <a:xfrm>
            <a:off x="254258" y="6086396"/>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TYPO3</a:t>
            </a:r>
          </a:p>
        </p:txBody>
      </p:sp>
      <p:pic>
        <p:nvPicPr>
          <p:cNvPr id="30" name="Image 29"/>
          <p:cNvPicPr>
            <a:picLocks noChangeAspect="1"/>
          </p:cNvPicPr>
          <p:nvPr/>
        </p:nvPicPr>
        <p:blipFill>
          <a:blip r:embed="rId3"/>
          <a:stretch>
            <a:fillRect/>
          </a:stretch>
        </p:blipFill>
        <p:spPr>
          <a:xfrm>
            <a:off x="4047158" y="6045712"/>
            <a:ext cx="1816100" cy="662877"/>
          </a:xfrm>
          <a:prstGeom prst="rect">
            <a:avLst/>
          </a:prstGeom>
        </p:spPr>
      </p:pic>
      <p:sp>
        <p:nvSpPr>
          <p:cNvPr id="6" name="Cylindre 5"/>
          <p:cNvSpPr/>
          <p:nvPr/>
        </p:nvSpPr>
        <p:spPr>
          <a:xfrm>
            <a:off x="5270501" y="1254312"/>
            <a:ext cx="1231900" cy="1447800"/>
          </a:xfrm>
          <a:prstGeom prst="can">
            <a:avLst/>
          </a:prstGeom>
          <a:gradFill>
            <a:gsLst>
              <a:gs pos="0">
                <a:schemeClr val="accent4">
                  <a:lumMod val="75000"/>
                </a:schemeClr>
              </a:gs>
              <a:gs pos="79000">
                <a:schemeClr val="accent4">
                  <a:lumMod val="60000"/>
                  <a:lumOff val="40000"/>
                </a:schemeClr>
              </a:gs>
              <a:gs pos="100000">
                <a:schemeClr val="accent4">
                  <a:lumMod val="60000"/>
                  <a:lumOff val="40000"/>
                </a:schemeClr>
              </a:gs>
            </a:gsLst>
          </a:gra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b="1" dirty="0">
                <a:solidFill>
                  <a:srgbClr val="A8AFD5"/>
                </a:solidFill>
              </a:rPr>
              <a:t>HAL</a:t>
            </a:r>
          </a:p>
        </p:txBody>
      </p:sp>
      <p:pic>
        <p:nvPicPr>
          <p:cNvPr id="35" name="Image 34" descr="logoHAL.png"/>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46311" y1="31387" x2="46311" y2="31387"/>
                        <a14:foregroundMark x1="58197" y1="40146" x2="58197" y2="40146"/>
                        <a14:foregroundMark x1="76639" y1="31387" x2="76639" y2="31387"/>
                      </a14:backgroundRemoval>
                    </a14:imgEffect>
                  </a14:imgLayer>
                </a14:imgProps>
              </a:ext>
              <a:ext uri="{28A0092B-C50C-407E-A947-70E740481C1C}">
                <a14:useLocalDpi xmlns:a14="http://schemas.microsoft.com/office/drawing/2010/main" val="0"/>
              </a:ext>
            </a:extLst>
          </a:blip>
          <a:stretch>
            <a:fillRect/>
          </a:stretch>
        </p:blipFill>
        <p:spPr>
          <a:xfrm>
            <a:off x="5354834" y="1846084"/>
            <a:ext cx="1084196" cy="608749"/>
          </a:xfrm>
          <a:prstGeom prst="rect">
            <a:avLst/>
          </a:prstGeom>
        </p:spPr>
      </p:pic>
      <p:pic>
        <p:nvPicPr>
          <p:cNvPr id="36" name="Image 35" descr="ccs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9319" y="2738435"/>
            <a:ext cx="1487998" cy="474434"/>
          </a:xfrm>
          <a:prstGeom prst="rect">
            <a:avLst/>
          </a:prstGeom>
        </p:spPr>
      </p:pic>
      <p:cxnSp>
        <p:nvCxnSpPr>
          <p:cNvPr id="38" name="Connecteur droit avec flèche 37"/>
          <p:cNvCxnSpPr/>
          <p:nvPr/>
        </p:nvCxnSpPr>
        <p:spPr>
          <a:xfrm flipV="1">
            <a:off x="4930408" y="4489016"/>
            <a:ext cx="881212" cy="520444"/>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9" name="Connecteur droit avec flèche 38"/>
          <p:cNvCxnSpPr>
            <a:stCxn id="40" idx="0"/>
          </p:cNvCxnSpPr>
          <p:nvPr/>
        </p:nvCxnSpPr>
        <p:spPr>
          <a:xfrm flipV="1">
            <a:off x="4704899" y="2502764"/>
            <a:ext cx="1106721" cy="930088"/>
          </a:xfrm>
          <a:prstGeom prst="straightConnector1">
            <a:avLst/>
          </a:prstGeom>
          <a:ln w="63500">
            <a:solidFill>
              <a:srgbClr val="FF0000"/>
            </a:solidFill>
            <a:headEnd type="triangle" w="lg" len="lg"/>
            <a:tailEnd type="none" w="lg" len="lg"/>
          </a:ln>
        </p:spPr>
        <p:style>
          <a:lnRef idx="2">
            <a:schemeClr val="accent1"/>
          </a:lnRef>
          <a:fillRef idx="0">
            <a:schemeClr val="accent1"/>
          </a:fillRef>
          <a:effectRef idx="1">
            <a:schemeClr val="accent1"/>
          </a:effectRef>
          <a:fontRef idx="minor">
            <a:schemeClr val="tx1"/>
          </a:fontRef>
        </p:style>
      </p:cxnSp>
      <p:cxnSp>
        <p:nvCxnSpPr>
          <p:cNvPr id="42" name="Connecteur droit avec flèche 41"/>
          <p:cNvCxnSpPr/>
          <p:nvPr/>
        </p:nvCxnSpPr>
        <p:spPr>
          <a:xfrm>
            <a:off x="6515230" y="1961828"/>
            <a:ext cx="686058" cy="0"/>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p:nvPr/>
        </p:nvCxnSpPr>
        <p:spPr>
          <a:xfrm>
            <a:off x="4191001" y="1961828"/>
            <a:ext cx="1079500" cy="6028"/>
          </a:xfrm>
          <a:prstGeom prst="straightConnector1">
            <a:avLst/>
          </a:prstGeom>
          <a:ln w="63500">
            <a:solidFill>
              <a:srgbClr val="FF00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51" name="Connecteur droit avec flèche 50"/>
          <p:cNvCxnSpPr>
            <a:stCxn id="21" idx="3"/>
            <a:endCxn id="19" idx="1"/>
          </p:cNvCxnSpPr>
          <p:nvPr/>
        </p:nvCxnSpPr>
        <p:spPr>
          <a:xfrm flipV="1">
            <a:off x="1892816" y="5444204"/>
            <a:ext cx="820444" cy="316794"/>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5" name="Connecteur droit avec flèche 54"/>
          <p:cNvCxnSpPr/>
          <p:nvPr/>
        </p:nvCxnSpPr>
        <p:spPr>
          <a:xfrm flipV="1">
            <a:off x="1892816" y="3963754"/>
            <a:ext cx="1076250" cy="287929"/>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3" name="Connecteur droit avec flèche 32"/>
          <p:cNvCxnSpPr/>
          <p:nvPr/>
        </p:nvCxnSpPr>
        <p:spPr>
          <a:xfrm flipH="1">
            <a:off x="3669146" y="2484036"/>
            <a:ext cx="1918855" cy="948816"/>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7" name="Connecteur droit avec flèche 36"/>
          <p:cNvCxnSpPr/>
          <p:nvPr/>
        </p:nvCxnSpPr>
        <p:spPr>
          <a:xfrm>
            <a:off x="6210689" y="2502764"/>
            <a:ext cx="1104511" cy="930088"/>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279642" y="3432852"/>
            <a:ext cx="850513" cy="1056164"/>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RDF</a:t>
            </a:r>
          </a:p>
        </p:txBody>
      </p:sp>
      <p:cxnSp>
        <p:nvCxnSpPr>
          <p:cNvPr id="41" name="Connecteur droit avec flèche 40"/>
          <p:cNvCxnSpPr/>
          <p:nvPr/>
        </p:nvCxnSpPr>
        <p:spPr>
          <a:xfrm flipV="1">
            <a:off x="5964851" y="2484036"/>
            <a:ext cx="43667" cy="948816"/>
          </a:xfrm>
          <a:prstGeom prst="straightConnector1">
            <a:avLst/>
          </a:prstGeom>
          <a:ln w="63500">
            <a:solidFill>
              <a:srgbClr val="FF00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rot="21112194">
            <a:off x="4403317" y="4247712"/>
            <a:ext cx="804630" cy="369332"/>
          </a:xfrm>
          <a:prstGeom prst="rect">
            <a:avLst/>
          </a:prstGeom>
          <a:solidFill>
            <a:srgbClr val="FFFF00"/>
          </a:solidFill>
          <a:ln>
            <a:solidFill>
              <a:schemeClr val="bg1"/>
            </a:solidFill>
          </a:ln>
        </p:spPr>
        <p:txBody>
          <a:bodyPr wrap="square" lIns="91440" tIns="45720" rIns="91440" bIns="45720">
            <a:spAutoFit/>
          </a:bodyPr>
          <a:lstStyle/>
          <a:p>
            <a:pPr algn="ctr"/>
            <a:r>
              <a:rPr lang="fr-F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NEW</a:t>
            </a:r>
            <a:endParaRPr lang="fr-FR" b="1" cap="none" spc="0"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
        <p:nvSpPr>
          <p:cNvPr id="49" name="Arrondir un rectangle avec un coin diagonal 48"/>
          <p:cNvSpPr/>
          <p:nvPr/>
        </p:nvSpPr>
        <p:spPr>
          <a:xfrm flipH="1">
            <a:off x="6047004" y="5047421"/>
            <a:ext cx="3055869" cy="1634059"/>
          </a:xfrm>
          <a:prstGeom prst="round2DiagRect">
            <a:avLst>
              <a:gd name="adj1" fmla="val 20352"/>
              <a:gd name="adj2" fmla="val 0"/>
            </a:avLst>
          </a:prstGeom>
          <a:gradFill flip="none" rotWithShape="1">
            <a:gsLst>
              <a:gs pos="1000">
                <a:schemeClr val="accent2">
                  <a:lumMod val="40000"/>
                  <a:lumOff val="60000"/>
                </a:schemeClr>
              </a:gs>
              <a:gs pos="99000">
                <a:srgbClr val="AED1D4"/>
              </a:gs>
            </a:gsLst>
            <a:lin ang="5460000" scaled="0"/>
            <a:tileRect/>
          </a:gra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tIns="0" rtlCol="0" anchor="b"/>
          <a:lstStyle/>
          <a:p>
            <a:pPr algn="r"/>
            <a:r>
              <a:rPr lang="fr-FR" sz="2000" dirty="0">
                <a:solidFill>
                  <a:schemeClr val="tx1">
                    <a:lumMod val="65000"/>
                  </a:schemeClr>
                </a:solidFill>
              </a:rPr>
              <a:t>Grenoble</a:t>
            </a:r>
          </a:p>
        </p:txBody>
      </p:sp>
      <p:sp>
        <p:nvSpPr>
          <p:cNvPr id="50" name="Rectangle 49"/>
          <p:cNvSpPr/>
          <p:nvPr/>
        </p:nvSpPr>
        <p:spPr>
          <a:xfrm>
            <a:off x="7602327" y="5322974"/>
            <a:ext cx="1268195" cy="555974"/>
          </a:xfrm>
          <a:prstGeom prst="rect">
            <a:avLst/>
          </a:prstGeom>
          <a:solidFill>
            <a:schemeClr val="accent2">
              <a:lumMod val="75000"/>
            </a:schemeClr>
          </a:solidFill>
          <a:ln>
            <a:solidFill>
              <a:srgbClr val="346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b="1" dirty="0" err="1">
                <a:solidFill>
                  <a:schemeClr val="tx1"/>
                </a:solidFill>
              </a:rPr>
              <a:t>OCidHal</a:t>
            </a:r>
            <a:endParaRPr lang="fr-FR" sz="2000" b="1" dirty="0">
              <a:solidFill>
                <a:schemeClr val="accent6">
                  <a:lumMod val="20000"/>
                  <a:lumOff val="80000"/>
                </a:schemeClr>
              </a:solidFill>
            </a:endParaRPr>
          </a:p>
        </p:txBody>
      </p:sp>
      <p:sp>
        <p:nvSpPr>
          <p:cNvPr id="52" name="Rectangle 51"/>
          <p:cNvSpPr/>
          <p:nvPr/>
        </p:nvSpPr>
        <p:spPr>
          <a:xfrm>
            <a:off x="6188122" y="5322974"/>
            <a:ext cx="1268197" cy="555974"/>
          </a:xfrm>
          <a:prstGeom prst="rect">
            <a:avLst/>
          </a:prstGeom>
          <a:solidFill>
            <a:schemeClr val="accent2">
              <a:lumMod val="75000"/>
            </a:schemeClr>
          </a:solidFill>
          <a:ln>
            <a:solidFill>
              <a:srgbClr val="346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b="1" i="1" dirty="0" err="1">
                <a:solidFill>
                  <a:schemeClr val="tx1"/>
                </a:solidFill>
              </a:rPr>
              <a:t>OCdHAL</a:t>
            </a:r>
            <a:endParaRPr lang="fr-FR" sz="2000" b="1" i="1" dirty="0">
              <a:solidFill>
                <a:schemeClr val="tx1"/>
              </a:solidFill>
            </a:endParaRPr>
          </a:p>
        </p:txBody>
      </p:sp>
      <p:pic>
        <p:nvPicPr>
          <p:cNvPr id="54" name="Image 53" descr="Capture d’écran 2018-12-10 à 22.39.04.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3542" y="6031136"/>
            <a:ext cx="1778000" cy="533400"/>
          </a:xfrm>
          <a:prstGeom prst="rect">
            <a:avLst/>
          </a:prstGeom>
        </p:spPr>
      </p:pic>
      <p:cxnSp>
        <p:nvCxnSpPr>
          <p:cNvPr id="57" name="Connecteur droit avec flèche 56"/>
          <p:cNvCxnSpPr>
            <a:stCxn id="52" idx="0"/>
          </p:cNvCxnSpPr>
          <p:nvPr/>
        </p:nvCxnSpPr>
        <p:spPr>
          <a:xfrm flipH="1" flipV="1">
            <a:off x="6210689" y="4444734"/>
            <a:ext cx="611532" cy="878240"/>
          </a:xfrm>
          <a:prstGeom prst="straightConnector1">
            <a:avLst/>
          </a:prstGeom>
          <a:ln w="63500">
            <a:solidFill>
              <a:srgbClr val="FF00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6456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Collection HAL du laboratoire</a:t>
            </a:r>
          </a:p>
        </p:txBody>
      </p:sp>
      <p:pic>
        <p:nvPicPr>
          <p:cNvPr id="4" name="Image 3" descr="Capture d’écran 2016-06-14 à 09.41.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697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Exemples d’utilisation </a:t>
            </a:r>
            <a:br>
              <a:rPr lang="fr-FR" dirty="0"/>
            </a:br>
            <a:r>
              <a:rPr lang="fr-FR" dirty="0"/>
              <a:t>du plugin HAL pour SPIP</a:t>
            </a:r>
          </a:p>
        </p:txBody>
      </p:sp>
      <p:pic>
        <p:nvPicPr>
          <p:cNvPr id="5" name="Image 4" descr="Capture d’écran 2016-06-14 à 07.22.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0"/>
            <a:ext cx="8713502" cy="6858000"/>
          </a:xfrm>
          <a:prstGeom prst="rect">
            <a:avLst/>
          </a:prstGeom>
        </p:spPr>
      </p:pic>
    </p:spTree>
    <p:extLst>
      <p:ext uri="{BB962C8B-B14F-4D97-AF65-F5344CB8AC3E}">
        <p14:creationId xmlns:p14="http://schemas.microsoft.com/office/powerpoint/2010/main" val="239079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144502" y="5415078"/>
            <a:ext cx="3835926" cy="132617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800" b="1" dirty="0">
              <a:solidFill>
                <a:srgbClr val="D49F1C"/>
              </a:solidFill>
            </a:endParaRPr>
          </a:p>
        </p:txBody>
      </p:sp>
      <p:sp>
        <p:nvSpPr>
          <p:cNvPr id="2" name="Titre 1"/>
          <p:cNvSpPr>
            <a:spLocks noGrp="1"/>
          </p:cNvSpPr>
          <p:nvPr>
            <p:ph type="title"/>
          </p:nvPr>
        </p:nvSpPr>
        <p:spPr>
          <a:xfrm>
            <a:off x="457201" y="457200"/>
            <a:ext cx="3879064" cy="1143000"/>
          </a:xfrm>
        </p:spPr>
        <p:txBody>
          <a:bodyPr/>
          <a:lstStyle/>
          <a:p>
            <a:r>
              <a:rPr lang="fr-FR" dirty="0"/>
              <a:t>HAL</a:t>
            </a:r>
          </a:p>
        </p:txBody>
      </p:sp>
      <p:sp>
        <p:nvSpPr>
          <p:cNvPr id="3" name="Espace réservé du contenu 2"/>
          <p:cNvSpPr>
            <a:spLocks noGrp="1"/>
          </p:cNvSpPr>
          <p:nvPr>
            <p:ph idx="1"/>
          </p:nvPr>
        </p:nvSpPr>
        <p:spPr>
          <a:xfrm>
            <a:off x="266700" y="1511301"/>
            <a:ext cx="8877300" cy="4031375"/>
          </a:xfrm>
        </p:spPr>
        <p:txBody>
          <a:bodyPr>
            <a:normAutofit lnSpcReduction="10000"/>
          </a:bodyPr>
          <a:lstStyle/>
          <a:p>
            <a:r>
              <a:rPr lang="fr-FR" dirty="0"/>
              <a:t>Archive ouverte pluridisciplinaire</a:t>
            </a:r>
          </a:p>
          <a:p>
            <a:r>
              <a:rPr lang="fr-FR" dirty="0"/>
              <a:t>Développé depuis 2001 par le CCSD </a:t>
            </a:r>
            <a:r>
              <a:rPr lang="fr-FR" sz="2800" dirty="0"/>
              <a:t>(CNRS / INRIA)</a:t>
            </a:r>
          </a:p>
          <a:p>
            <a:r>
              <a:rPr lang="fr-FR" dirty="0"/>
              <a:t>Principe d’auto-archivage</a:t>
            </a:r>
          </a:p>
          <a:p>
            <a:r>
              <a:rPr lang="fr-FR" dirty="0"/>
              <a:t>2014 : sortie de la V3</a:t>
            </a:r>
          </a:p>
          <a:p>
            <a:r>
              <a:rPr lang="fr-FR" dirty="0"/>
              <a:t>Sept 2017 : dépôt simplifié</a:t>
            </a:r>
          </a:p>
        </p:txBody>
      </p:sp>
      <p:grpSp>
        <p:nvGrpSpPr>
          <p:cNvPr id="4" name="Grouper 3"/>
          <p:cNvGrpSpPr/>
          <p:nvPr/>
        </p:nvGrpSpPr>
        <p:grpSpPr>
          <a:xfrm>
            <a:off x="966056" y="344959"/>
            <a:ext cx="2330450" cy="1166341"/>
            <a:chOff x="2895600" y="123826"/>
            <a:chExt cx="3314700" cy="1658938"/>
          </a:xfrm>
        </p:grpSpPr>
        <p:sp>
          <p:nvSpPr>
            <p:cNvPr id="6" name="Rogner un rectangle avec un coin diagonal 5"/>
            <p:cNvSpPr/>
            <p:nvPr/>
          </p:nvSpPr>
          <p:spPr>
            <a:xfrm>
              <a:off x="2895600" y="123826"/>
              <a:ext cx="3314700" cy="1658938"/>
            </a:xfrm>
            <a:prstGeom prst="snip2DiagRect">
              <a:avLst/>
            </a:prstGeom>
            <a:gradFill>
              <a:gsLst>
                <a:gs pos="0">
                  <a:schemeClr val="tx1">
                    <a:lumMod val="85000"/>
                  </a:schemeClr>
                </a:gs>
                <a:gs pos="80000">
                  <a:schemeClr val="tx1"/>
                </a:gs>
                <a:gs pos="100000">
                  <a:schemeClr val="tx1"/>
                </a:gs>
              </a:gsLst>
            </a:gra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fr-FR" b="1" dirty="0"/>
            </a:p>
          </p:txBody>
        </p:sp>
        <p:pic>
          <p:nvPicPr>
            <p:cNvPr id="7" name="Image 6" descr="logoHAL.png"/>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46311" y1="31387" x2="46311" y2="31387"/>
                          <a14:foregroundMark x1="58197" y1="40146" x2="58197" y2="40146"/>
                          <a14:foregroundMark x1="76639" y1="31387" x2="76639" y2="31387"/>
                        </a14:backgroundRemoval>
                      </a14:imgEffect>
                    </a14:imgLayer>
                  </a14:imgProps>
                </a:ext>
                <a:ext uri="{28A0092B-C50C-407E-A947-70E740481C1C}">
                  <a14:useLocalDpi xmlns:a14="http://schemas.microsoft.com/office/drawing/2010/main" val="0"/>
                </a:ext>
              </a:extLst>
            </a:blip>
            <a:stretch>
              <a:fillRect/>
            </a:stretch>
          </p:blipFill>
          <p:spPr>
            <a:xfrm>
              <a:off x="3448050" y="477838"/>
              <a:ext cx="2324100" cy="1304925"/>
            </a:xfrm>
            <a:prstGeom prst="rect">
              <a:avLst/>
            </a:prstGeom>
          </p:spPr>
        </p:pic>
      </p:grpSp>
      <p:pic>
        <p:nvPicPr>
          <p:cNvPr id="8" name="Image 7"/>
          <p:cNvPicPr>
            <a:picLocks noChangeAspect="1"/>
          </p:cNvPicPr>
          <p:nvPr/>
        </p:nvPicPr>
        <p:blipFill>
          <a:blip r:embed="rId5"/>
          <a:stretch>
            <a:fillRect/>
          </a:stretch>
        </p:blipFill>
        <p:spPr>
          <a:xfrm>
            <a:off x="5322020" y="5542676"/>
            <a:ext cx="3470651" cy="1020780"/>
          </a:xfrm>
          <a:prstGeom prst="rect">
            <a:avLst/>
          </a:prstGeom>
        </p:spPr>
      </p:pic>
    </p:spTree>
    <p:extLst>
      <p:ext uri="{BB962C8B-B14F-4D97-AF65-F5344CB8AC3E}">
        <p14:creationId xmlns:p14="http://schemas.microsoft.com/office/powerpoint/2010/main" val="3006572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Exemples d’utilisation </a:t>
            </a:r>
            <a:br>
              <a:rPr lang="fr-FR" dirty="0"/>
            </a:br>
            <a:r>
              <a:rPr lang="fr-FR" dirty="0"/>
              <a:t>du plugin HAL pour SPIP</a:t>
            </a:r>
          </a:p>
        </p:txBody>
      </p:sp>
      <p:pic>
        <p:nvPicPr>
          <p:cNvPr id="4" name="Image 3" descr="Capture d’écran 2016-06-14 à 07.55.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484" y="0"/>
            <a:ext cx="8408433" cy="6858000"/>
          </a:xfrm>
          <a:prstGeom prst="rect">
            <a:avLst/>
          </a:prstGeom>
        </p:spPr>
      </p:pic>
    </p:spTree>
    <p:extLst>
      <p:ext uri="{BB962C8B-B14F-4D97-AF65-F5344CB8AC3E}">
        <p14:creationId xmlns:p14="http://schemas.microsoft.com/office/powerpoint/2010/main" val="642046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Exemples d’utilisation </a:t>
            </a:r>
            <a:br>
              <a:rPr lang="fr-FR" dirty="0"/>
            </a:br>
            <a:r>
              <a:rPr lang="fr-FR" dirty="0"/>
              <a:t>du plugin HAL pour SPIP</a:t>
            </a:r>
          </a:p>
        </p:txBody>
      </p:sp>
      <p:grpSp>
        <p:nvGrpSpPr>
          <p:cNvPr id="7" name="Grouper 6"/>
          <p:cNvGrpSpPr/>
          <p:nvPr/>
        </p:nvGrpSpPr>
        <p:grpSpPr>
          <a:xfrm>
            <a:off x="1181476" y="-2824"/>
            <a:ext cx="6832223" cy="6860824"/>
            <a:chOff x="902077" y="0"/>
            <a:chExt cx="6247646" cy="6273800"/>
          </a:xfrm>
        </p:grpSpPr>
        <p:pic>
          <p:nvPicPr>
            <p:cNvPr id="5" name="Image 4" descr="Capture d’écran 2016-06-14 à 09.34.50.png"/>
            <p:cNvPicPr>
              <a:picLocks noChangeAspect="1"/>
            </p:cNvPicPr>
            <p:nvPr/>
          </p:nvPicPr>
          <p:blipFill rotWithShape="1">
            <a:blip r:embed="rId3">
              <a:extLst>
                <a:ext uri="{28A0092B-C50C-407E-A947-70E740481C1C}">
                  <a14:useLocalDpi xmlns:a14="http://schemas.microsoft.com/office/drawing/2010/main" val="0"/>
                </a:ext>
              </a:extLst>
            </a:blip>
            <a:srcRect b="14445"/>
            <a:stretch/>
          </p:blipFill>
          <p:spPr>
            <a:xfrm>
              <a:off x="902077" y="0"/>
              <a:ext cx="6247646" cy="5867400"/>
            </a:xfrm>
            <a:prstGeom prst="rect">
              <a:avLst/>
            </a:prstGeom>
          </p:spPr>
        </p:pic>
        <p:pic>
          <p:nvPicPr>
            <p:cNvPr id="6" name="Image 5" descr="Capture d’écran 2016-06-14 à 09.34.50.png"/>
            <p:cNvPicPr>
              <a:picLocks noChangeAspect="1"/>
            </p:cNvPicPr>
            <p:nvPr/>
          </p:nvPicPr>
          <p:blipFill rotWithShape="1">
            <a:blip r:embed="rId3">
              <a:extLst>
                <a:ext uri="{28A0092B-C50C-407E-A947-70E740481C1C}">
                  <a14:useLocalDpi xmlns:a14="http://schemas.microsoft.com/office/drawing/2010/main" val="0"/>
                </a:ext>
              </a:extLst>
            </a:blip>
            <a:srcRect t="31852"/>
            <a:stretch/>
          </p:blipFill>
          <p:spPr>
            <a:xfrm>
              <a:off x="902077" y="1600200"/>
              <a:ext cx="6247646" cy="4673600"/>
            </a:xfrm>
            <a:prstGeom prst="rect">
              <a:avLst/>
            </a:prstGeom>
          </p:spPr>
        </p:pic>
      </p:grpSp>
    </p:spTree>
    <p:extLst>
      <p:ext uri="{BB962C8B-B14F-4D97-AF65-F5344CB8AC3E}">
        <p14:creationId xmlns:p14="http://schemas.microsoft.com/office/powerpoint/2010/main" val="2067806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457200" y="329311"/>
            <a:ext cx="4040188" cy="639762"/>
          </a:xfrm>
        </p:spPr>
        <p:txBody>
          <a:bodyPr>
            <a:normAutofit/>
          </a:bodyPr>
          <a:lstStyle/>
          <a:p>
            <a:r>
              <a:rPr lang="fr-FR" sz="2200" dirty="0">
                <a:solidFill>
                  <a:schemeClr val="accent1">
                    <a:lumMod val="60000"/>
                    <a:lumOff val="40000"/>
                  </a:schemeClr>
                </a:solidFill>
              </a:rPr>
              <a:t>Derniers dépôts dans HAL</a:t>
            </a:r>
          </a:p>
        </p:txBody>
      </p:sp>
      <p:sp>
        <p:nvSpPr>
          <p:cNvPr id="4" name="Espace réservé du contenu 3"/>
          <p:cNvSpPr>
            <a:spLocks noGrp="1"/>
          </p:cNvSpPr>
          <p:nvPr>
            <p:ph sz="half" idx="2"/>
          </p:nvPr>
        </p:nvSpPr>
        <p:spPr>
          <a:xfrm>
            <a:off x="457200" y="969072"/>
            <a:ext cx="4040188" cy="5585873"/>
          </a:xfrm>
        </p:spPr>
        <p:txBody>
          <a:bodyPr>
            <a:normAutofit/>
          </a:bodyPr>
          <a:lstStyle/>
          <a:p>
            <a:pPr marL="0" indent="0">
              <a:lnSpc>
                <a:spcPct val="110000"/>
              </a:lnSpc>
              <a:buNone/>
            </a:pPr>
            <a:r>
              <a:rPr lang="fr-FR" sz="2000" dirty="0"/>
              <a:t>+ simple (au niveau technique)</a:t>
            </a:r>
          </a:p>
          <a:p>
            <a:pPr marL="0" indent="0">
              <a:lnSpc>
                <a:spcPct val="100000"/>
              </a:lnSpc>
              <a:buNone/>
            </a:pPr>
            <a:endParaRPr lang="fr-FR" sz="2000" dirty="0"/>
          </a:p>
          <a:p>
            <a:pPr marL="0" indent="0">
              <a:lnSpc>
                <a:spcPct val="100000"/>
              </a:lnSpc>
              <a:buNone/>
            </a:pPr>
            <a:r>
              <a:rPr lang="fr-FR" sz="2000" dirty="0"/>
              <a:t>les chercheurs déposent +</a:t>
            </a:r>
            <a:br>
              <a:rPr lang="fr-FR" sz="2000" dirty="0"/>
            </a:br>
            <a:r>
              <a:rPr lang="fr-FR" sz="2000" dirty="0"/>
              <a:t>(mais aussi des vieilleries…)</a:t>
            </a:r>
          </a:p>
          <a:p>
            <a:pPr marL="0" indent="0">
              <a:lnSpc>
                <a:spcPct val="100000"/>
              </a:lnSpc>
              <a:buNone/>
            </a:pPr>
            <a:endParaRPr lang="fr-FR" sz="2000" dirty="0"/>
          </a:p>
          <a:p>
            <a:pPr marL="0" indent="0">
              <a:lnSpc>
                <a:spcPct val="100000"/>
              </a:lnSpc>
              <a:buNone/>
            </a:pPr>
            <a:r>
              <a:rPr lang="fr-FR" sz="2000" dirty="0"/>
              <a:t>+ de documents intégral</a:t>
            </a:r>
            <a:br>
              <a:rPr lang="fr-FR" sz="2000" dirty="0"/>
            </a:br>
            <a:r>
              <a:rPr lang="fr-FR" sz="2000" dirty="0"/>
              <a:t>(</a:t>
            </a:r>
            <a:r>
              <a:rPr lang="fr-FR" sz="2000" dirty="0" err="1"/>
              <a:t>RàZ</a:t>
            </a:r>
            <a:r>
              <a:rPr lang="fr-FR" sz="2000" dirty="0"/>
              <a:t> de la date de dépôt…)</a:t>
            </a:r>
          </a:p>
          <a:p>
            <a:pPr marL="0" indent="0">
              <a:lnSpc>
                <a:spcPct val="100000"/>
              </a:lnSpc>
              <a:buNone/>
            </a:pPr>
            <a:endParaRPr lang="fr-FR" sz="2000" dirty="0"/>
          </a:p>
          <a:p>
            <a:pPr marL="0" indent="0">
              <a:lnSpc>
                <a:spcPct val="100000"/>
              </a:lnSpc>
              <a:buNone/>
            </a:pPr>
            <a:r>
              <a:rPr lang="fr-FR" sz="2000" dirty="0"/>
              <a:t>+ de changements </a:t>
            </a:r>
            <a:br>
              <a:rPr lang="fr-FR" sz="2000" dirty="0"/>
            </a:br>
            <a:r>
              <a:rPr lang="fr-FR" sz="2000" dirty="0"/>
              <a:t>(chaque jour)</a:t>
            </a:r>
          </a:p>
          <a:p>
            <a:pPr marL="0" indent="0">
              <a:lnSpc>
                <a:spcPct val="100000"/>
              </a:lnSpc>
              <a:buNone/>
            </a:pPr>
            <a:r>
              <a:rPr lang="fr-FR" sz="2000" dirty="0"/>
              <a:t> </a:t>
            </a:r>
          </a:p>
          <a:p>
            <a:pPr marL="0" indent="0">
              <a:lnSpc>
                <a:spcPct val="100000"/>
              </a:lnSpc>
              <a:buNone/>
            </a:pPr>
            <a:r>
              <a:rPr lang="fr-FR" sz="2000" i="1" dirty="0"/>
              <a:t>Note : attention aux éventuels homonymes (couacs possibles)</a:t>
            </a:r>
          </a:p>
        </p:txBody>
      </p:sp>
      <p:sp>
        <p:nvSpPr>
          <p:cNvPr id="5" name="Espace réservé du texte 4"/>
          <p:cNvSpPr>
            <a:spLocks noGrp="1"/>
          </p:cNvSpPr>
          <p:nvPr>
            <p:ph type="body" sz="quarter" idx="3"/>
          </p:nvPr>
        </p:nvSpPr>
        <p:spPr>
          <a:xfrm>
            <a:off x="4645025" y="329311"/>
            <a:ext cx="4288910" cy="639762"/>
          </a:xfrm>
        </p:spPr>
        <p:txBody>
          <a:bodyPr>
            <a:noAutofit/>
          </a:bodyPr>
          <a:lstStyle/>
          <a:p>
            <a:r>
              <a:rPr lang="fr-FR" sz="2200" dirty="0">
                <a:solidFill>
                  <a:schemeClr val="accent1">
                    <a:lumMod val="60000"/>
                    <a:lumOff val="40000"/>
                  </a:schemeClr>
                </a:solidFill>
              </a:rPr>
              <a:t>Dernières publications dans HAL</a:t>
            </a:r>
          </a:p>
        </p:txBody>
      </p:sp>
      <p:sp>
        <p:nvSpPr>
          <p:cNvPr id="6" name="Espace réservé du contenu 5"/>
          <p:cNvSpPr>
            <a:spLocks noGrp="1"/>
          </p:cNvSpPr>
          <p:nvPr>
            <p:ph sz="quarter" idx="4"/>
          </p:nvPr>
        </p:nvSpPr>
        <p:spPr>
          <a:xfrm>
            <a:off x="4645025" y="969073"/>
            <a:ext cx="4041775" cy="5157090"/>
          </a:xfrm>
        </p:spPr>
        <p:txBody>
          <a:bodyPr>
            <a:normAutofit/>
          </a:bodyPr>
          <a:lstStyle/>
          <a:p>
            <a:pPr marL="0" indent="0">
              <a:lnSpc>
                <a:spcPct val="100000"/>
              </a:lnSpc>
              <a:buNone/>
            </a:pPr>
            <a:r>
              <a:rPr lang="fr-FR" sz="2000" dirty="0"/>
              <a:t>+ naturel pour le grand public</a:t>
            </a:r>
          </a:p>
          <a:p>
            <a:pPr marL="0" indent="0">
              <a:lnSpc>
                <a:spcPct val="100000"/>
              </a:lnSpc>
              <a:buNone/>
            </a:pPr>
            <a:endParaRPr lang="fr-FR" sz="2000" dirty="0"/>
          </a:p>
          <a:p>
            <a:pPr marL="0" indent="0">
              <a:lnSpc>
                <a:spcPct val="100000"/>
              </a:lnSpc>
              <a:buNone/>
            </a:pPr>
            <a:r>
              <a:rPr lang="fr-FR" sz="2000" dirty="0"/>
              <a:t>+ en phase avec l’actu du labo</a:t>
            </a:r>
          </a:p>
          <a:p>
            <a:pPr marL="0" indent="0">
              <a:lnSpc>
                <a:spcPct val="100000"/>
              </a:lnSpc>
              <a:buNone/>
            </a:pPr>
            <a:endParaRPr lang="fr-FR" sz="2000" dirty="0"/>
          </a:p>
          <a:p>
            <a:pPr marL="0" indent="0">
              <a:lnSpc>
                <a:spcPct val="100000"/>
              </a:lnSpc>
              <a:buNone/>
            </a:pPr>
            <a:r>
              <a:rPr lang="fr-FR" sz="2000" dirty="0"/>
              <a:t>+ de stabilité dans la liste</a:t>
            </a:r>
          </a:p>
          <a:p>
            <a:pPr marL="0" indent="0">
              <a:lnSpc>
                <a:spcPct val="100000"/>
              </a:lnSpc>
              <a:buNone/>
            </a:pPr>
            <a:endParaRPr lang="fr-FR" sz="2000" dirty="0"/>
          </a:p>
          <a:p>
            <a:pPr marL="0" indent="0">
              <a:lnSpc>
                <a:spcPct val="100000"/>
              </a:lnSpc>
              <a:buNone/>
            </a:pPr>
            <a:r>
              <a:rPr lang="fr-FR" sz="2000" i="1" dirty="0"/>
              <a:t>Note: pour les communications, la « date de publication » est la date du colloque…</a:t>
            </a:r>
          </a:p>
        </p:txBody>
      </p:sp>
      <p:sp>
        <p:nvSpPr>
          <p:cNvPr id="2" name="ZoneTexte 1">
            <a:extLst>
              <a:ext uri="{FF2B5EF4-FFF2-40B4-BE49-F238E27FC236}">
                <a16:creationId xmlns:a16="http://schemas.microsoft.com/office/drawing/2014/main" id="{E4C97A28-823F-274C-A222-C082F414D123}"/>
              </a:ext>
            </a:extLst>
          </p:cNvPr>
          <p:cNvSpPr txBox="1"/>
          <p:nvPr/>
        </p:nvSpPr>
        <p:spPr>
          <a:xfrm rot="21178437">
            <a:off x="3767434" y="360626"/>
            <a:ext cx="837555"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fr-FR" sz="2800" b="1" dirty="0">
                <a:solidFill>
                  <a:schemeClr val="bg2">
                    <a:lumMod val="75000"/>
                    <a:lumOff val="25000"/>
                  </a:schemeClr>
                </a:solidFill>
              </a:rPr>
              <a:t>Vs.</a:t>
            </a:r>
          </a:p>
        </p:txBody>
      </p:sp>
    </p:spTree>
    <p:extLst>
      <p:ext uri="{BB962C8B-B14F-4D97-AF65-F5344CB8AC3E}">
        <p14:creationId xmlns:p14="http://schemas.microsoft.com/office/powerpoint/2010/main" val="1602455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Auteurs homonymes</a:t>
            </a:r>
          </a:p>
        </p:txBody>
      </p:sp>
      <p:pic>
        <p:nvPicPr>
          <p:cNvPr id="5" name="Image 4" descr="Capture d’écran 2016-06-14 à 11.15.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8" y="0"/>
            <a:ext cx="8969542" cy="6858000"/>
          </a:xfrm>
          <a:prstGeom prst="rect">
            <a:avLst/>
          </a:prstGeom>
        </p:spPr>
      </p:pic>
    </p:spTree>
    <p:extLst>
      <p:ext uri="{BB962C8B-B14F-4D97-AF65-F5344CB8AC3E}">
        <p14:creationId xmlns:p14="http://schemas.microsoft.com/office/powerpoint/2010/main" val="503427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
            <a:ext cx="9144000" cy="6858001"/>
          </a:xfrm>
          <a:prstGeom prst="rect">
            <a:avLst/>
          </a:prstGeom>
          <a:gradFill flip="none" rotWithShape="1">
            <a:gsLst>
              <a:gs pos="0">
                <a:srgbClr val="FDF3E9"/>
              </a:gs>
              <a:gs pos="100000">
                <a:srgbClr val="FFFFFF"/>
              </a:gs>
              <a:gs pos="49000">
                <a:srgbClr val="F1F5FB"/>
              </a:gs>
            </a:gsLst>
            <a:lin ang="2088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3" name="Image 12" descr="Concurs-Vichy-Teint-Ideal.jpg"/>
          <p:cNvPicPr>
            <a:picLocks noChangeAspect="1"/>
          </p:cNvPicPr>
          <p:nvPr/>
        </p:nvPicPr>
        <p:blipFill rotWithShape="1">
          <a:blip r:embed="rId3">
            <a:alphaModFix amt="25000"/>
            <a:extLst>
              <a:ext uri="{BEBA8EAE-BF5A-486C-A8C5-ECC9F3942E4B}">
                <a14:imgProps xmlns:a14="http://schemas.microsoft.com/office/drawing/2010/main">
                  <a14:imgLayer r:embed="rId4">
                    <a14:imgEffect>
                      <a14:sharpenSoften amount="-100000"/>
                    </a14:imgEffect>
                    <a14:imgEffect>
                      <a14:brightnessContrast contrast="-30000"/>
                    </a14:imgEffect>
                  </a14:imgLayer>
                </a14:imgProps>
              </a:ext>
              <a:ext uri="{28A0092B-C50C-407E-A947-70E740481C1C}">
                <a14:useLocalDpi xmlns:a14="http://schemas.microsoft.com/office/drawing/2010/main" val="0"/>
              </a:ext>
            </a:extLst>
          </a:blip>
          <a:srcRect l="95431" t="5760"/>
          <a:stretch/>
        </p:blipFill>
        <p:spPr>
          <a:xfrm>
            <a:off x="5562600" y="0"/>
            <a:ext cx="3581400" cy="6858000"/>
          </a:xfrm>
          <a:prstGeom prst="rect">
            <a:avLst/>
          </a:prstGeom>
        </p:spPr>
      </p:pic>
      <p:pic>
        <p:nvPicPr>
          <p:cNvPr id="5" name="Image 4" descr="Concurs-Vichy-Teint-Ideal.jpg"/>
          <p:cNvPicPr>
            <a:picLocks noChangeAspect="1"/>
          </p:cNvPicPr>
          <p:nvPr/>
        </p:nvPicPr>
        <p:blipFill rotWithShape="1">
          <a:blip r:embed="rId3">
            <a:alphaModFix amt="25000"/>
            <a:extLst>
              <a:ext uri="{BEBA8EAE-BF5A-486C-A8C5-ECC9F3942E4B}">
                <a14:imgProps xmlns:a14="http://schemas.microsoft.com/office/drawing/2010/main">
                  <a14:imgLayer r:embed="rId5">
                    <a14:imgEffect>
                      <a14:sharpenSoften amount="-100000"/>
                    </a14:imgEffect>
                    <a14:imgEffect>
                      <a14:brightnessContrast contrast="-30000"/>
                    </a14:imgEffect>
                  </a14:imgLayer>
                </a14:imgProps>
              </a:ext>
              <a:ext uri="{28A0092B-C50C-407E-A947-70E740481C1C}">
                <a14:useLocalDpi xmlns:a14="http://schemas.microsoft.com/office/drawing/2010/main" val="0"/>
              </a:ext>
            </a:extLst>
          </a:blip>
          <a:srcRect l="25889" t="4907" b="3722"/>
          <a:stretch/>
        </p:blipFill>
        <p:spPr>
          <a:xfrm>
            <a:off x="0" y="0"/>
            <a:ext cx="5562600" cy="6858000"/>
          </a:xfrm>
          <a:prstGeom prst="rect">
            <a:avLst/>
          </a:prstGeom>
        </p:spPr>
      </p:pic>
      <p:sp>
        <p:nvSpPr>
          <p:cNvPr id="15" name="Ellipse 14"/>
          <p:cNvSpPr/>
          <p:nvPr/>
        </p:nvSpPr>
        <p:spPr>
          <a:xfrm>
            <a:off x="1959474" y="0"/>
            <a:ext cx="3984126" cy="2501903"/>
          </a:xfrm>
          <a:prstGeom prst="ellipse">
            <a:avLst/>
          </a:prstGeom>
          <a:gradFill flip="none" rotWithShape="1">
            <a:gsLst>
              <a:gs pos="29000">
                <a:srgbClr val="FEFDFF">
                  <a:alpha val="89000"/>
                </a:srgbClr>
              </a:gs>
              <a:gs pos="58000">
                <a:srgbClr val="FEFD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 name="Espace réservé du contenu 2"/>
          <p:cNvSpPr>
            <a:spLocks noGrp="1"/>
          </p:cNvSpPr>
          <p:nvPr>
            <p:ph idx="1"/>
          </p:nvPr>
        </p:nvSpPr>
        <p:spPr>
          <a:xfrm>
            <a:off x="2336800" y="3809999"/>
            <a:ext cx="6667500" cy="2057401"/>
          </a:xfrm>
        </p:spPr>
        <p:txBody>
          <a:bodyPr>
            <a:normAutofit/>
          </a:bodyPr>
          <a:lstStyle/>
          <a:p>
            <a:pPr lvl="2">
              <a:lnSpc>
                <a:spcPct val="100000"/>
              </a:lnSpc>
              <a:buSzPct val="125000"/>
              <a:buFont typeface="Wingdings" charset="2"/>
              <a:buChar char="§"/>
            </a:pPr>
            <a:r>
              <a:rPr lang="fr-FR" sz="2800" baseline="20000" dirty="0">
                <a:solidFill>
                  <a:srgbClr val="000000"/>
                </a:solidFill>
              </a:rPr>
              <a:t> </a:t>
            </a:r>
            <a:r>
              <a:rPr lang="fr-FR" sz="2800" b="1" baseline="20000" dirty="0">
                <a:solidFill>
                  <a:srgbClr val="000000"/>
                </a:solidFill>
              </a:rPr>
              <a:t>Un identifiant unique </a:t>
            </a:r>
            <a:r>
              <a:rPr lang="fr-FR" sz="2800" baseline="20000" dirty="0">
                <a:solidFill>
                  <a:srgbClr val="000000"/>
                </a:solidFill>
              </a:rPr>
              <a:t>pour regrouper ses identités</a:t>
            </a:r>
          </a:p>
          <a:p>
            <a:pPr lvl="2">
              <a:lnSpc>
                <a:spcPct val="100000"/>
              </a:lnSpc>
              <a:buSzPct val="125000"/>
              <a:buFont typeface="Wingdings" charset="2"/>
              <a:buChar char="§"/>
            </a:pPr>
            <a:r>
              <a:rPr lang="fr-FR" sz="2800" baseline="20000" dirty="0">
                <a:solidFill>
                  <a:srgbClr val="000000"/>
                </a:solidFill>
              </a:rPr>
              <a:t> </a:t>
            </a:r>
            <a:r>
              <a:rPr lang="fr-FR" sz="2800" b="1" baseline="20000" dirty="0">
                <a:solidFill>
                  <a:srgbClr val="000000"/>
                </a:solidFill>
              </a:rPr>
              <a:t>Une identité par défaut </a:t>
            </a:r>
            <a:r>
              <a:rPr lang="fr-FR" sz="2800" baseline="20000" dirty="0">
                <a:solidFill>
                  <a:srgbClr val="000000"/>
                </a:solidFill>
              </a:rPr>
              <a:t>pour les nouveaux dépôts</a:t>
            </a:r>
          </a:p>
          <a:p>
            <a:pPr lvl="2">
              <a:lnSpc>
                <a:spcPct val="100000"/>
              </a:lnSpc>
              <a:buSzPct val="125000"/>
              <a:buFont typeface="Wingdings" charset="2"/>
              <a:buChar char="§"/>
            </a:pPr>
            <a:r>
              <a:rPr lang="fr-FR" sz="2800" baseline="20000" dirty="0">
                <a:solidFill>
                  <a:srgbClr val="000000"/>
                </a:solidFill>
              </a:rPr>
              <a:t> Permet de </a:t>
            </a:r>
            <a:r>
              <a:rPr lang="fr-FR" sz="2800" b="1" baseline="20000" dirty="0">
                <a:solidFill>
                  <a:srgbClr val="000000"/>
                </a:solidFill>
              </a:rPr>
              <a:t>créer son CV </a:t>
            </a:r>
            <a:r>
              <a:rPr lang="fr-FR" sz="2800" baseline="20000" dirty="0">
                <a:solidFill>
                  <a:srgbClr val="000000"/>
                </a:solidFill>
              </a:rPr>
              <a:t>dans HAL</a:t>
            </a:r>
          </a:p>
          <a:p>
            <a:pPr lvl="2">
              <a:lnSpc>
                <a:spcPct val="100000"/>
              </a:lnSpc>
              <a:buSzPct val="125000"/>
              <a:buFont typeface="Wingdings" charset="2"/>
              <a:buChar char="§"/>
            </a:pPr>
            <a:r>
              <a:rPr lang="fr-FR" sz="2800" baseline="20000" dirty="0">
                <a:solidFill>
                  <a:srgbClr val="000000"/>
                </a:solidFill>
              </a:rPr>
              <a:t> Peut être </a:t>
            </a:r>
            <a:r>
              <a:rPr lang="fr-FR" sz="2800" b="1" baseline="20000" dirty="0">
                <a:solidFill>
                  <a:srgbClr val="000000"/>
                </a:solidFill>
              </a:rPr>
              <a:t>aligné avec d’autres identifiants chercheur </a:t>
            </a:r>
            <a:r>
              <a:rPr lang="fr-FR" sz="2800" i="1" baseline="20000" dirty="0">
                <a:solidFill>
                  <a:srgbClr val="000000"/>
                </a:solidFill>
              </a:rPr>
              <a:t>(arXiv, IdRef, VIAF, INSI, voire Twitter, Facebook, etc.)</a:t>
            </a:r>
          </a:p>
        </p:txBody>
      </p:sp>
      <p:sp>
        <p:nvSpPr>
          <p:cNvPr id="12" name="Titre 11"/>
          <p:cNvSpPr>
            <a:spLocks noGrp="1"/>
          </p:cNvSpPr>
          <p:nvPr>
            <p:ph type="title"/>
          </p:nvPr>
        </p:nvSpPr>
        <p:spPr>
          <a:xfrm>
            <a:off x="600574" y="1981200"/>
            <a:ext cx="8086226" cy="1473199"/>
          </a:xfrm>
        </p:spPr>
        <p:txBody>
          <a:bodyPr>
            <a:normAutofit/>
          </a:bodyPr>
          <a:lstStyle/>
          <a:p>
            <a:pPr algn="r"/>
            <a:r>
              <a:rPr lang="fr-FR" sz="7600" cap="small" dirty="0">
                <a:solidFill>
                  <a:schemeClr val="bg1"/>
                </a:solidFill>
                <a:latin typeface="Avenir Light"/>
                <a:cs typeface="Avenir Light"/>
              </a:rPr>
              <a:t>Ton</a:t>
            </a:r>
            <a:r>
              <a:rPr lang="fr-FR" sz="7600" cap="small" dirty="0">
                <a:solidFill>
                  <a:schemeClr val="bg1"/>
                </a:solidFill>
              </a:rPr>
              <a:t> </a:t>
            </a:r>
            <a:r>
              <a:rPr lang="fr-FR" sz="8400" cap="small" dirty="0">
                <a:solidFill>
                  <a:schemeClr val="bg1"/>
                </a:solidFill>
              </a:rPr>
              <a:t> </a:t>
            </a:r>
            <a:r>
              <a:rPr lang="fr-FR" sz="8400" b="1" cap="small" dirty="0">
                <a:solidFill>
                  <a:schemeClr val="bg1"/>
                </a:solidFill>
              </a:rPr>
              <a:t>IdHAL</a:t>
            </a:r>
          </a:p>
        </p:txBody>
      </p:sp>
      <p:sp>
        <p:nvSpPr>
          <p:cNvPr id="10" name="Sous-titre 2"/>
          <p:cNvSpPr txBox="1">
            <a:spLocks/>
          </p:cNvSpPr>
          <p:nvPr/>
        </p:nvSpPr>
        <p:spPr>
          <a:xfrm>
            <a:off x="3378200" y="1816104"/>
            <a:ext cx="5346700" cy="584199"/>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fr-FR" sz="2000" b="1" spc="100" dirty="0">
                <a:solidFill>
                  <a:srgbClr val="B98C74"/>
                </a:solidFill>
              </a:rPr>
              <a:t>CRÉE</a:t>
            </a:r>
            <a:endParaRPr lang="fr-FR" sz="2000" b="1" dirty="0">
              <a:solidFill>
                <a:srgbClr val="B98C74"/>
              </a:solidFill>
            </a:endParaRPr>
          </a:p>
        </p:txBody>
      </p:sp>
      <p:sp>
        <p:nvSpPr>
          <p:cNvPr id="11" name="Sous-titre 2"/>
          <p:cNvSpPr txBox="1">
            <a:spLocks/>
          </p:cNvSpPr>
          <p:nvPr/>
        </p:nvSpPr>
        <p:spPr>
          <a:xfrm>
            <a:off x="3403600" y="702600"/>
            <a:ext cx="5499100" cy="886948"/>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80000"/>
              </a:lnSpc>
              <a:buNone/>
            </a:pPr>
            <a:r>
              <a:rPr lang="fr-FR" b="1" spc="100" dirty="0">
                <a:solidFill>
                  <a:srgbClr val="B98C74"/>
                </a:solidFill>
              </a:rPr>
              <a:t>NOUVEAUTÉ HAL v3</a:t>
            </a:r>
            <a:endParaRPr lang="fr-FR" b="1" dirty="0">
              <a:solidFill>
                <a:srgbClr val="B98C74"/>
              </a:solidFill>
            </a:endParaRPr>
          </a:p>
        </p:txBody>
      </p:sp>
      <p:sp>
        <p:nvSpPr>
          <p:cNvPr id="7" name="Sous-titre 2"/>
          <p:cNvSpPr txBox="1">
            <a:spLocks/>
          </p:cNvSpPr>
          <p:nvPr/>
        </p:nvSpPr>
        <p:spPr>
          <a:xfrm>
            <a:off x="3416300" y="3060701"/>
            <a:ext cx="5346700" cy="584199"/>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fr-FR" sz="2400" spc="100" dirty="0">
                <a:solidFill>
                  <a:srgbClr val="000000"/>
                </a:solidFill>
              </a:rPr>
              <a:t>REGROUPE  TES  FORMES AUTEURS </a:t>
            </a:r>
            <a:endParaRPr lang="fr-FR" dirty="0">
              <a:solidFill>
                <a:srgbClr val="000000"/>
              </a:solidFill>
            </a:endParaRPr>
          </a:p>
        </p:txBody>
      </p:sp>
    </p:spTree>
    <p:extLst>
      <p:ext uri="{BB962C8B-B14F-4D97-AF65-F5344CB8AC3E}">
        <p14:creationId xmlns:p14="http://schemas.microsoft.com/office/powerpoint/2010/main" val="2771140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a:p>
        </p:txBody>
      </p:sp>
      <p:sp>
        <p:nvSpPr>
          <p:cNvPr id="6" name="Titre 1"/>
          <p:cNvSpPr txBox="1">
            <a:spLocks/>
          </p:cNvSpPr>
          <p:nvPr/>
        </p:nvSpPr>
        <p:spPr>
          <a:xfrm>
            <a:off x="122124" y="134320"/>
            <a:ext cx="8899752" cy="1330999"/>
          </a:xfrm>
          <a:prstGeom prst="rect">
            <a:avLst/>
          </a:prstGeom>
        </p:spPr>
        <p:txBody>
          <a:bodyPr vert="horz" lIns="91440" tIns="45720" rIns="91440" bIns="45720" rtlCol="0" anchor="t">
            <a:normAutofit fontScale="67500" lnSpcReduction="20000"/>
          </a:bodyPr>
          <a:lst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20000"/>
              </a:lnSpc>
            </a:pPr>
            <a:r>
              <a:rPr lang="fr-FR" sz="6700" b="1" dirty="0"/>
              <a:t>IdHAL :</a:t>
            </a:r>
            <a:br>
              <a:rPr lang="fr-FR" sz="6700" b="1" dirty="0"/>
            </a:br>
            <a:r>
              <a:rPr lang="fr-FR" dirty="0"/>
              <a:t>Une nécessité pour éviter les doublons</a:t>
            </a:r>
          </a:p>
        </p:txBody>
      </p:sp>
      <p:pic>
        <p:nvPicPr>
          <p:cNvPr id="4" name="Image 3" descr="problèmes sur les Auteurs dans AuréHAL (exemple avec Guylaine).png"/>
          <p:cNvPicPr>
            <a:picLocks noChangeAspect="1"/>
          </p:cNvPicPr>
          <p:nvPr/>
        </p:nvPicPr>
        <p:blipFill rotWithShape="1">
          <a:blip r:embed="rId3">
            <a:extLst>
              <a:ext uri="{28A0092B-C50C-407E-A947-70E740481C1C}">
                <a14:useLocalDpi xmlns:a14="http://schemas.microsoft.com/office/drawing/2010/main" val="0"/>
              </a:ext>
            </a:extLst>
          </a:blip>
          <a:srcRect t="12171"/>
          <a:stretch/>
        </p:blipFill>
        <p:spPr>
          <a:xfrm>
            <a:off x="0" y="1600200"/>
            <a:ext cx="9144000" cy="5257800"/>
          </a:xfrm>
          <a:prstGeom prst="rect">
            <a:avLst/>
          </a:prstGeom>
        </p:spPr>
      </p:pic>
      <p:pic>
        <p:nvPicPr>
          <p:cNvPr id="7" name="Image 6" descr="problèmes sur les Auteurs dans AuréHAL (exemple avec Guylaine).png"/>
          <p:cNvPicPr>
            <a:picLocks noChangeAspect="1"/>
          </p:cNvPicPr>
          <p:nvPr/>
        </p:nvPicPr>
        <p:blipFill rotWithShape="1">
          <a:blip r:embed="rId3">
            <a:extLst>
              <a:ext uri="{28A0092B-C50C-407E-A947-70E740481C1C}">
                <a14:useLocalDpi xmlns:a14="http://schemas.microsoft.com/office/drawing/2010/main" val="0"/>
              </a:ext>
            </a:extLst>
          </a:blip>
          <a:srcRect l="34783" t="47633" r="25329" b="2318"/>
          <a:stretch/>
        </p:blipFill>
        <p:spPr>
          <a:xfrm>
            <a:off x="2626914" y="2092170"/>
            <a:ext cx="5677176" cy="4663628"/>
          </a:xfrm>
          <a:prstGeom prst="rect">
            <a:avLst/>
          </a:prstGeom>
          <a:ln w="25400">
            <a:solidFill>
              <a:schemeClr val="bg1"/>
            </a:solidFill>
          </a:ln>
          <a:effectLst>
            <a:outerShdw blurRad="358775" dir="2700000" sx="104000" sy="104000" algn="tl" rotWithShape="0">
              <a:srgbClr val="000000">
                <a:alpha val="43000"/>
              </a:srgbClr>
            </a:outerShdw>
          </a:effectLst>
        </p:spPr>
      </p:pic>
      <p:sp>
        <p:nvSpPr>
          <p:cNvPr id="2" name="Rectangle 1"/>
          <p:cNvSpPr/>
          <p:nvPr/>
        </p:nvSpPr>
        <p:spPr>
          <a:xfrm>
            <a:off x="5914254" y="3655893"/>
            <a:ext cx="1334235" cy="20515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800" b="1" dirty="0">
              <a:solidFill>
                <a:srgbClr val="D49F1C"/>
              </a:solidFill>
            </a:endParaRPr>
          </a:p>
        </p:txBody>
      </p:sp>
    </p:spTree>
    <p:extLst>
      <p:ext uri="{BB962C8B-B14F-4D97-AF65-F5344CB8AC3E}">
        <p14:creationId xmlns:p14="http://schemas.microsoft.com/office/powerpoint/2010/main" val="424591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rrondir un rectangle avec un coin diagonal 30"/>
          <p:cNvSpPr/>
          <p:nvPr/>
        </p:nvSpPr>
        <p:spPr>
          <a:xfrm flipH="1">
            <a:off x="2509928" y="4913499"/>
            <a:ext cx="3454923" cy="1868301"/>
          </a:xfrm>
          <a:prstGeom prst="round2DiagRect">
            <a:avLst>
              <a:gd name="adj1" fmla="val 20352"/>
              <a:gd name="adj2" fmla="val 0"/>
            </a:avLst>
          </a:prstGeom>
          <a:gradFill>
            <a:gsLst>
              <a:gs pos="0">
                <a:schemeClr val="tx1">
                  <a:lumMod val="85000"/>
                </a:schemeClr>
              </a:gs>
              <a:gs pos="80000">
                <a:schemeClr val="tx1"/>
              </a:gs>
              <a:gs pos="100000">
                <a:schemeClr val="tx1"/>
              </a:gs>
            </a:gsLst>
          </a:gradFill>
          <a:ln w="19050">
            <a:solidFill>
              <a:srgbClr val="FF6600"/>
            </a:solidFill>
          </a:ln>
        </p:spPr>
        <p:style>
          <a:lnRef idx="1">
            <a:schemeClr val="accent1"/>
          </a:lnRef>
          <a:fillRef idx="3">
            <a:schemeClr val="accent1"/>
          </a:fillRef>
          <a:effectRef idx="2">
            <a:schemeClr val="accent1"/>
          </a:effectRef>
          <a:fontRef idx="minor">
            <a:schemeClr val="lt1"/>
          </a:fontRef>
        </p:style>
        <p:txBody>
          <a:bodyPr tIns="0" rtlCol="0" anchor="b"/>
          <a:lstStyle/>
          <a:p>
            <a:r>
              <a:rPr lang="fr-FR" sz="2400" b="1" dirty="0">
                <a:solidFill>
                  <a:srgbClr val="FF0000"/>
                </a:solidFill>
              </a:rPr>
              <a:t> Haltools</a:t>
            </a:r>
          </a:p>
        </p:txBody>
      </p:sp>
      <p:sp>
        <p:nvSpPr>
          <p:cNvPr id="2" name="Titre 1"/>
          <p:cNvSpPr>
            <a:spLocks noGrp="1"/>
          </p:cNvSpPr>
          <p:nvPr>
            <p:ph type="title"/>
          </p:nvPr>
        </p:nvSpPr>
        <p:spPr>
          <a:xfrm>
            <a:off x="457200" y="241300"/>
            <a:ext cx="8229600" cy="1143000"/>
          </a:xfrm>
        </p:spPr>
        <p:txBody>
          <a:bodyPr/>
          <a:lstStyle/>
          <a:p>
            <a:pPr algn="l"/>
            <a:r>
              <a:rPr lang="fr-FR" dirty="0"/>
              <a:t>La galaxie HAL</a:t>
            </a:r>
          </a:p>
        </p:txBody>
      </p:sp>
      <p:sp>
        <p:nvSpPr>
          <p:cNvPr id="10" name="Arrondir un rectangle avec un coin diagonal 9"/>
          <p:cNvSpPr/>
          <p:nvPr/>
        </p:nvSpPr>
        <p:spPr>
          <a:xfrm flipH="1">
            <a:off x="2702363" y="2975652"/>
            <a:ext cx="6365435" cy="1821500"/>
          </a:xfrm>
          <a:prstGeom prst="round2DiagRect">
            <a:avLst>
              <a:gd name="adj1" fmla="val 20352"/>
              <a:gd name="adj2" fmla="val 0"/>
            </a:avLst>
          </a:prstGeom>
          <a:gradFill>
            <a:gsLst>
              <a:gs pos="0">
                <a:srgbClr val="000090"/>
              </a:gs>
              <a:gs pos="80000">
                <a:schemeClr val="accent4">
                  <a:lumMod val="50000"/>
                </a:schemeClr>
              </a:gs>
              <a:gs pos="100000">
                <a:schemeClr val="accent4">
                  <a:lumMod val="50000"/>
                </a:schemeClr>
              </a:gs>
            </a:gsLst>
          </a:gradFill>
          <a:ln w="19050">
            <a:solidFill>
              <a:srgbClr val="000090"/>
            </a:solidFill>
          </a:ln>
        </p:spPr>
        <p:style>
          <a:lnRef idx="1">
            <a:schemeClr val="accent1"/>
          </a:lnRef>
          <a:fillRef idx="3">
            <a:schemeClr val="accent1"/>
          </a:fillRef>
          <a:effectRef idx="2">
            <a:schemeClr val="accent1"/>
          </a:effectRef>
          <a:fontRef idx="minor">
            <a:schemeClr val="lt1"/>
          </a:fontRef>
        </p:style>
        <p:txBody>
          <a:bodyPr tIns="0" rtlCol="0" anchor="t"/>
          <a:lstStyle/>
          <a:p>
            <a:r>
              <a:rPr lang="fr-FR" b="1" dirty="0">
                <a:solidFill>
                  <a:schemeClr val="tx1"/>
                </a:solidFill>
              </a:rPr>
              <a:t>APIs :</a:t>
            </a:r>
          </a:p>
        </p:txBody>
      </p:sp>
      <p:sp>
        <p:nvSpPr>
          <p:cNvPr id="11" name="Rectangle 10"/>
          <p:cNvSpPr/>
          <p:nvPr/>
        </p:nvSpPr>
        <p:spPr>
          <a:xfrm>
            <a:off x="2905695" y="3432852"/>
            <a:ext cx="1221161" cy="1243568"/>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REST</a:t>
            </a:r>
            <a:r>
              <a:rPr lang="fr-FR" dirty="0">
                <a:solidFill>
                  <a:srgbClr val="000090"/>
                </a:solidFill>
              </a:rPr>
              <a:t> </a:t>
            </a:r>
            <a:br>
              <a:rPr lang="fr-FR" dirty="0">
                <a:solidFill>
                  <a:srgbClr val="000090"/>
                </a:solidFill>
              </a:rPr>
            </a:br>
            <a:r>
              <a:rPr lang="fr-FR" i="1" dirty="0">
                <a:solidFill>
                  <a:srgbClr val="000090"/>
                </a:solidFill>
              </a:rPr>
              <a:t>(JSON,  XML,CSV)</a:t>
            </a:r>
          </a:p>
        </p:txBody>
      </p:sp>
      <p:sp>
        <p:nvSpPr>
          <p:cNvPr id="13" name="Rectangle 12"/>
          <p:cNvSpPr/>
          <p:nvPr/>
        </p:nvSpPr>
        <p:spPr>
          <a:xfrm>
            <a:off x="5263104" y="3432852"/>
            <a:ext cx="1480467" cy="1056164"/>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SWORD</a:t>
            </a:r>
          </a:p>
        </p:txBody>
      </p:sp>
      <p:sp>
        <p:nvSpPr>
          <p:cNvPr id="14" name="Rectangle 13"/>
          <p:cNvSpPr/>
          <p:nvPr/>
        </p:nvSpPr>
        <p:spPr>
          <a:xfrm>
            <a:off x="6858259" y="3432852"/>
            <a:ext cx="2006858" cy="481568"/>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OAI-PMH</a:t>
            </a:r>
          </a:p>
        </p:txBody>
      </p:sp>
      <p:sp>
        <p:nvSpPr>
          <p:cNvPr id="15" name="Rectangle 14"/>
          <p:cNvSpPr/>
          <p:nvPr/>
        </p:nvSpPr>
        <p:spPr>
          <a:xfrm>
            <a:off x="6858259" y="4007448"/>
            <a:ext cx="2006858" cy="481568"/>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i="1" dirty="0">
                <a:solidFill>
                  <a:srgbClr val="9FA6C9"/>
                </a:solidFill>
              </a:rPr>
              <a:t>(SOAP)</a:t>
            </a:r>
          </a:p>
        </p:txBody>
      </p:sp>
      <p:sp>
        <p:nvSpPr>
          <p:cNvPr id="3" name="Rectangle 2"/>
          <p:cNvSpPr/>
          <p:nvPr/>
        </p:nvSpPr>
        <p:spPr>
          <a:xfrm>
            <a:off x="4092272" y="5009460"/>
            <a:ext cx="1650613" cy="869488"/>
          </a:xfrm>
          <a:prstGeom prst="rect">
            <a:avLst/>
          </a:prstGeom>
          <a:gradFill flip="none" rotWithShape="1">
            <a:gsLst>
              <a:gs pos="0">
                <a:srgbClr val="FF6600"/>
              </a:gs>
              <a:gs pos="100000">
                <a:srgbClr val="FF0000"/>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b="1" dirty="0">
                <a:solidFill>
                  <a:schemeClr val="tx1"/>
                </a:solidFill>
              </a:rPr>
              <a:t>x2hal </a:t>
            </a:r>
            <a:r>
              <a:rPr lang="fr-FR" sz="2400" b="1" dirty="0">
                <a:solidFill>
                  <a:schemeClr val="accent6">
                    <a:lumMod val="20000"/>
                    <a:lumOff val="80000"/>
                  </a:schemeClr>
                </a:solidFill>
              </a:rPr>
              <a:t>(Bib2hal)</a:t>
            </a:r>
          </a:p>
        </p:txBody>
      </p:sp>
      <p:sp>
        <p:nvSpPr>
          <p:cNvPr id="12" name="Rectangle 11"/>
          <p:cNvSpPr/>
          <p:nvPr/>
        </p:nvSpPr>
        <p:spPr>
          <a:xfrm>
            <a:off x="7175501" y="1533712"/>
            <a:ext cx="1613416" cy="809812"/>
          </a:xfrm>
          <a:prstGeom prst="rect">
            <a:avLst/>
          </a:prstGeom>
          <a:gradFill>
            <a:gsLst>
              <a:gs pos="0">
                <a:srgbClr val="000090"/>
              </a:gs>
              <a:gs pos="80000">
                <a:schemeClr val="accent4">
                  <a:lumMod val="50000"/>
                </a:schemeClr>
              </a:gs>
              <a:gs pos="100000">
                <a:schemeClr val="accent4">
                  <a:lumMod val="50000"/>
                </a:schemeClr>
              </a:gs>
            </a:gsLst>
          </a:gradFill>
          <a:ln w="19050">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200" b="1" dirty="0">
                <a:solidFill>
                  <a:schemeClr val="tx1"/>
                </a:solidFill>
              </a:rPr>
              <a:t>AURéHAL</a:t>
            </a:r>
          </a:p>
        </p:txBody>
      </p:sp>
      <p:sp>
        <p:nvSpPr>
          <p:cNvPr id="7" name="Carré corné 6"/>
          <p:cNvSpPr/>
          <p:nvPr/>
        </p:nvSpPr>
        <p:spPr>
          <a:xfrm>
            <a:off x="2844801" y="1152712"/>
            <a:ext cx="1097671" cy="1381312"/>
          </a:xfrm>
          <a:prstGeom prst="foldedCorner">
            <a:avLst/>
          </a:prstGeom>
          <a:gradFill>
            <a:gsLst>
              <a:gs pos="0">
                <a:srgbClr val="88CDED"/>
              </a:gs>
              <a:gs pos="80000">
                <a:srgbClr val="B8E2FF"/>
              </a:gs>
              <a:gs pos="100000">
                <a:srgbClr val="B8E2FF"/>
              </a:gs>
            </a:gsLst>
          </a:gradFill>
          <a:ln w="25400">
            <a:solidFill>
              <a:srgbClr val="5286A9"/>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fr-FR" b="1" dirty="0"/>
          </a:p>
        </p:txBody>
      </p:sp>
      <p:sp>
        <p:nvSpPr>
          <p:cNvPr id="17" name="Carré corné 16"/>
          <p:cNvSpPr/>
          <p:nvPr/>
        </p:nvSpPr>
        <p:spPr>
          <a:xfrm>
            <a:off x="2969066" y="1281206"/>
            <a:ext cx="1097671" cy="1381312"/>
          </a:xfrm>
          <a:prstGeom prst="foldedCorner">
            <a:avLst/>
          </a:prstGeom>
          <a:gradFill>
            <a:gsLst>
              <a:gs pos="0">
                <a:srgbClr val="E9C02C"/>
              </a:gs>
              <a:gs pos="80000">
                <a:srgbClr val="FFFF00"/>
              </a:gs>
              <a:gs pos="100000">
                <a:srgbClr val="FFFF00"/>
              </a:gs>
            </a:gsLst>
          </a:gradFill>
          <a:ln w="25400">
            <a:solidFill>
              <a:srgbClr val="CCA43F"/>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fr-FR" b="1" dirty="0"/>
          </a:p>
        </p:txBody>
      </p:sp>
      <p:sp>
        <p:nvSpPr>
          <p:cNvPr id="18" name="Carré corné 17"/>
          <p:cNvSpPr/>
          <p:nvPr/>
        </p:nvSpPr>
        <p:spPr>
          <a:xfrm>
            <a:off x="3093330" y="1409700"/>
            <a:ext cx="1097671" cy="1381312"/>
          </a:xfrm>
          <a:prstGeom prst="foldedCorner">
            <a:avLst/>
          </a:prstGeom>
          <a:gradFill>
            <a:gsLst>
              <a:gs pos="0">
                <a:schemeClr val="accent5">
                  <a:lumMod val="60000"/>
                  <a:lumOff val="40000"/>
                </a:schemeClr>
              </a:gs>
              <a:gs pos="80000">
                <a:schemeClr val="accent5">
                  <a:lumMod val="40000"/>
                  <a:lumOff val="60000"/>
                </a:schemeClr>
              </a:gs>
              <a:gs pos="100000">
                <a:schemeClr val="accent5">
                  <a:lumMod val="40000"/>
                  <a:lumOff val="60000"/>
                </a:schemeClr>
              </a:gs>
            </a:gsLst>
          </a:gradFill>
          <a:ln w="2540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200" b="1" dirty="0">
                <a:solidFill>
                  <a:schemeClr val="accent5">
                    <a:lumMod val="50000"/>
                  </a:schemeClr>
                </a:solidFill>
              </a:rPr>
              <a:t>Portails</a:t>
            </a:r>
          </a:p>
        </p:txBody>
      </p:sp>
      <p:sp>
        <p:nvSpPr>
          <p:cNvPr id="19" name="Rectangle 18"/>
          <p:cNvSpPr/>
          <p:nvPr/>
        </p:nvSpPr>
        <p:spPr>
          <a:xfrm>
            <a:off x="2713260" y="5009460"/>
            <a:ext cx="1221161" cy="869488"/>
          </a:xfrm>
          <a:prstGeom prst="rect">
            <a:avLst/>
          </a:prstGeom>
          <a:gradFill flip="none" rotWithShape="1">
            <a:gsLst>
              <a:gs pos="0">
                <a:srgbClr val="FF6600"/>
              </a:gs>
              <a:gs pos="100000">
                <a:srgbClr val="FF0000"/>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b="1" i="1" dirty="0">
                <a:solidFill>
                  <a:schemeClr val="tx1"/>
                </a:solidFill>
              </a:rPr>
              <a:t>Export </a:t>
            </a:r>
          </a:p>
          <a:p>
            <a:pPr algn="ctr"/>
            <a:r>
              <a:rPr lang="fr-FR" sz="2400" b="1" i="1" dirty="0">
                <a:solidFill>
                  <a:schemeClr val="tx1"/>
                </a:solidFill>
              </a:rPr>
              <a:t>Web</a:t>
            </a:r>
          </a:p>
        </p:txBody>
      </p:sp>
      <p:sp>
        <p:nvSpPr>
          <p:cNvPr id="20" name="Arrondir un rectangle avec un coin diagonal 19"/>
          <p:cNvSpPr/>
          <p:nvPr/>
        </p:nvSpPr>
        <p:spPr>
          <a:xfrm flipH="1">
            <a:off x="82677" y="3086100"/>
            <a:ext cx="1987421" cy="3695700"/>
          </a:xfrm>
          <a:prstGeom prst="round2DiagRect">
            <a:avLst>
              <a:gd name="adj1" fmla="val 20352"/>
              <a:gd name="adj2" fmla="val 0"/>
            </a:avLst>
          </a:prstGeom>
        </p:spPr>
        <p:style>
          <a:lnRef idx="1">
            <a:schemeClr val="accent1"/>
          </a:lnRef>
          <a:fillRef idx="3">
            <a:schemeClr val="accent1"/>
          </a:fillRef>
          <a:effectRef idx="2">
            <a:schemeClr val="accent1"/>
          </a:effectRef>
          <a:fontRef idx="minor">
            <a:schemeClr val="lt1"/>
          </a:fontRef>
        </p:style>
        <p:txBody>
          <a:bodyPr tIns="0" rtlCol="0" anchor="t"/>
          <a:lstStyle/>
          <a:p>
            <a:r>
              <a:rPr lang="fr-FR" b="1" dirty="0">
                <a:solidFill>
                  <a:schemeClr val="bg1">
                    <a:lumMod val="95000"/>
                    <a:lumOff val="5000"/>
                  </a:schemeClr>
                </a:solidFill>
              </a:rPr>
              <a:t>Plugins CMS :</a:t>
            </a:r>
          </a:p>
        </p:txBody>
      </p:sp>
      <p:sp>
        <p:nvSpPr>
          <p:cNvPr id="21" name="Rectangle 20"/>
          <p:cNvSpPr/>
          <p:nvPr/>
        </p:nvSpPr>
        <p:spPr>
          <a:xfrm>
            <a:off x="254258" y="5527596"/>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SPIP</a:t>
            </a:r>
          </a:p>
        </p:txBody>
      </p:sp>
      <p:sp>
        <p:nvSpPr>
          <p:cNvPr id="22" name="Rectangle 21"/>
          <p:cNvSpPr/>
          <p:nvPr/>
        </p:nvSpPr>
        <p:spPr>
          <a:xfrm>
            <a:off x="254258" y="3671332"/>
            <a:ext cx="1638558" cy="457200"/>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WordPress</a:t>
            </a:r>
          </a:p>
        </p:txBody>
      </p:sp>
      <p:sp>
        <p:nvSpPr>
          <p:cNvPr id="23" name="Rectangle 22"/>
          <p:cNvSpPr/>
          <p:nvPr/>
        </p:nvSpPr>
        <p:spPr>
          <a:xfrm>
            <a:off x="254258" y="4981496"/>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Joomla</a:t>
            </a:r>
          </a:p>
        </p:txBody>
      </p:sp>
      <p:sp>
        <p:nvSpPr>
          <p:cNvPr id="26" name="Rectangle 25"/>
          <p:cNvSpPr/>
          <p:nvPr/>
        </p:nvSpPr>
        <p:spPr>
          <a:xfrm>
            <a:off x="254258" y="4427692"/>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Drupal</a:t>
            </a:r>
          </a:p>
        </p:txBody>
      </p:sp>
      <p:sp>
        <p:nvSpPr>
          <p:cNvPr id="27" name="Rectangle 26"/>
          <p:cNvSpPr/>
          <p:nvPr/>
        </p:nvSpPr>
        <p:spPr>
          <a:xfrm>
            <a:off x="254258" y="6086396"/>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TYPO3</a:t>
            </a:r>
          </a:p>
        </p:txBody>
      </p:sp>
      <p:pic>
        <p:nvPicPr>
          <p:cNvPr id="30" name="Image 29"/>
          <p:cNvPicPr>
            <a:picLocks noChangeAspect="1"/>
          </p:cNvPicPr>
          <p:nvPr/>
        </p:nvPicPr>
        <p:blipFill>
          <a:blip r:embed="rId3"/>
          <a:stretch>
            <a:fillRect/>
          </a:stretch>
        </p:blipFill>
        <p:spPr>
          <a:xfrm>
            <a:off x="4047158" y="6045712"/>
            <a:ext cx="1816100" cy="662877"/>
          </a:xfrm>
          <a:prstGeom prst="rect">
            <a:avLst/>
          </a:prstGeom>
        </p:spPr>
      </p:pic>
      <p:sp>
        <p:nvSpPr>
          <p:cNvPr id="6" name="Cylindre 5"/>
          <p:cNvSpPr/>
          <p:nvPr/>
        </p:nvSpPr>
        <p:spPr>
          <a:xfrm>
            <a:off x="5270501" y="1254312"/>
            <a:ext cx="1231900" cy="1447800"/>
          </a:xfrm>
          <a:prstGeom prst="can">
            <a:avLst/>
          </a:prstGeom>
          <a:gradFill>
            <a:gsLst>
              <a:gs pos="0">
                <a:schemeClr val="accent4">
                  <a:lumMod val="75000"/>
                </a:schemeClr>
              </a:gs>
              <a:gs pos="79000">
                <a:schemeClr val="accent4">
                  <a:lumMod val="60000"/>
                  <a:lumOff val="40000"/>
                </a:schemeClr>
              </a:gs>
              <a:gs pos="100000">
                <a:schemeClr val="accent4">
                  <a:lumMod val="60000"/>
                  <a:lumOff val="40000"/>
                </a:schemeClr>
              </a:gs>
            </a:gsLst>
          </a:gra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b="1" dirty="0">
                <a:solidFill>
                  <a:srgbClr val="A8AFD5"/>
                </a:solidFill>
              </a:rPr>
              <a:t>HAL</a:t>
            </a:r>
          </a:p>
        </p:txBody>
      </p:sp>
      <p:pic>
        <p:nvPicPr>
          <p:cNvPr id="35" name="Image 34" descr="logoHAL.png"/>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46311" y1="31387" x2="46311" y2="31387"/>
                        <a14:foregroundMark x1="58197" y1="40146" x2="58197" y2="40146"/>
                        <a14:foregroundMark x1="76639" y1="31387" x2="76639" y2="31387"/>
                      </a14:backgroundRemoval>
                    </a14:imgEffect>
                  </a14:imgLayer>
                </a14:imgProps>
              </a:ext>
              <a:ext uri="{28A0092B-C50C-407E-A947-70E740481C1C}">
                <a14:useLocalDpi xmlns:a14="http://schemas.microsoft.com/office/drawing/2010/main" val="0"/>
              </a:ext>
            </a:extLst>
          </a:blip>
          <a:stretch>
            <a:fillRect/>
          </a:stretch>
        </p:blipFill>
        <p:spPr>
          <a:xfrm>
            <a:off x="5354834" y="1846084"/>
            <a:ext cx="1084196" cy="608749"/>
          </a:xfrm>
          <a:prstGeom prst="rect">
            <a:avLst/>
          </a:prstGeom>
        </p:spPr>
      </p:pic>
      <p:pic>
        <p:nvPicPr>
          <p:cNvPr id="36" name="Image 35" descr="ccs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9319" y="2738435"/>
            <a:ext cx="1487998" cy="474434"/>
          </a:xfrm>
          <a:prstGeom prst="rect">
            <a:avLst/>
          </a:prstGeom>
        </p:spPr>
      </p:pic>
      <p:cxnSp>
        <p:nvCxnSpPr>
          <p:cNvPr id="38" name="Connecteur droit avec flèche 37"/>
          <p:cNvCxnSpPr/>
          <p:nvPr/>
        </p:nvCxnSpPr>
        <p:spPr>
          <a:xfrm flipV="1">
            <a:off x="4930408" y="4489016"/>
            <a:ext cx="881212" cy="520444"/>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9" name="Connecteur droit avec flèche 38"/>
          <p:cNvCxnSpPr>
            <a:stCxn id="40" idx="0"/>
          </p:cNvCxnSpPr>
          <p:nvPr/>
        </p:nvCxnSpPr>
        <p:spPr>
          <a:xfrm flipV="1">
            <a:off x="4704899" y="2502764"/>
            <a:ext cx="1106721" cy="930088"/>
          </a:xfrm>
          <a:prstGeom prst="straightConnector1">
            <a:avLst/>
          </a:prstGeom>
          <a:ln w="63500">
            <a:solidFill>
              <a:srgbClr val="FF0000"/>
            </a:solidFill>
            <a:headEnd type="triangle" w="lg" len="lg"/>
            <a:tailEnd type="none" w="lg" len="lg"/>
          </a:ln>
        </p:spPr>
        <p:style>
          <a:lnRef idx="2">
            <a:schemeClr val="accent1"/>
          </a:lnRef>
          <a:fillRef idx="0">
            <a:schemeClr val="accent1"/>
          </a:fillRef>
          <a:effectRef idx="1">
            <a:schemeClr val="accent1"/>
          </a:effectRef>
          <a:fontRef idx="minor">
            <a:schemeClr val="tx1"/>
          </a:fontRef>
        </p:style>
      </p:cxnSp>
      <p:cxnSp>
        <p:nvCxnSpPr>
          <p:cNvPr id="42" name="Connecteur droit avec flèche 41"/>
          <p:cNvCxnSpPr/>
          <p:nvPr/>
        </p:nvCxnSpPr>
        <p:spPr>
          <a:xfrm>
            <a:off x="6515230" y="1961828"/>
            <a:ext cx="686058" cy="0"/>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p:nvPr/>
        </p:nvCxnSpPr>
        <p:spPr>
          <a:xfrm>
            <a:off x="4191001" y="1961828"/>
            <a:ext cx="1079500" cy="6028"/>
          </a:xfrm>
          <a:prstGeom prst="straightConnector1">
            <a:avLst/>
          </a:prstGeom>
          <a:ln w="63500">
            <a:solidFill>
              <a:srgbClr val="FF00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51" name="Connecteur droit avec flèche 50"/>
          <p:cNvCxnSpPr>
            <a:stCxn id="21" idx="3"/>
            <a:endCxn id="19" idx="1"/>
          </p:cNvCxnSpPr>
          <p:nvPr/>
        </p:nvCxnSpPr>
        <p:spPr>
          <a:xfrm flipV="1">
            <a:off x="1892816" y="5444204"/>
            <a:ext cx="820444" cy="316794"/>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5" name="Connecteur droit avec flèche 54"/>
          <p:cNvCxnSpPr/>
          <p:nvPr/>
        </p:nvCxnSpPr>
        <p:spPr>
          <a:xfrm flipV="1">
            <a:off x="1892816" y="3963754"/>
            <a:ext cx="1076250" cy="287929"/>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3" name="Connecteur droit avec flèche 32"/>
          <p:cNvCxnSpPr/>
          <p:nvPr/>
        </p:nvCxnSpPr>
        <p:spPr>
          <a:xfrm flipH="1">
            <a:off x="3669146" y="2484036"/>
            <a:ext cx="1918855" cy="948816"/>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7" name="Connecteur droit avec flèche 36"/>
          <p:cNvCxnSpPr/>
          <p:nvPr/>
        </p:nvCxnSpPr>
        <p:spPr>
          <a:xfrm>
            <a:off x="6210689" y="2502764"/>
            <a:ext cx="1104511" cy="930088"/>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279642" y="3432852"/>
            <a:ext cx="850513" cy="1056164"/>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RDF</a:t>
            </a:r>
          </a:p>
        </p:txBody>
      </p:sp>
      <p:cxnSp>
        <p:nvCxnSpPr>
          <p:cNvPr id="41" name="Connecteur droit avec flèche 40"/>
          <p:cNvCxnSpPr/>
          <p:nvPr/>
        </p:nvCxnSpPr>
        <p:spPr>
          <a:xfrm flipV="1">
            <a:off x="5964851" y="2484036"/>
            <a:ext cx="43667" cy="948816"/>
          </a:xfrm>
          <a:prstGeom prst="straightConnector1">
            <a:avLst/>
          </a:prstGeom>
          <a:ln w="63500">
            <a:solidFill>
              <a:srgbClr val="FF00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rot="21112194">
            <a:off x="4403317" y="4247712"/>
            <a:ext cx="804630" cy="369332"/>
          </a:xfrm>
          <a:prstGeom prst="rect">
            <a:avLst/>
          </a:prstGeom>
          <a:solidFill>
            <a:srgbClr val="FFFF00"/>
          </a:solidFill>
          <a:ln>
            <a:solidFill>
              <a:schemeClr val="bg1"/>
            </a:solidFill>
          </a:ln>
        </p:spPr>
        <p:txBody>
          <a:bodyPr wrap="square" lIns="91440" tIns="45720" rIns="91440" bIns="45720">
            <a:spAutoFit/>
          </a:bodyPr>
          <a:lstStyle/>
          <a:p>
            <a:pPr algn="ctr"/>
            <a:r>
              <a:rPr lang="fr-F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NEW</a:t>
            </a:r>
            <a:endParaRPr lang="fr-FR" b="1" cap="none" spc="0"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
        <p:nvSpPr>
          <p:cNvPr id="49" name="Arrondir un rectangle avec un coin diagonal 48"/>
          <p:cNvSpPr/>
          <p:nvPr/>
        </p:nvSpPr>
        <p:spPr>
          <a:xfrm flipH="1">
            <a:off x="6047004" y="5047421"/>
            <a:ext cx="3055869" cy="1634059"/>
          </a:xfrm>
          <a:prstGeom prst="round2DiagRect">
            <a:avLst>
              <a:gd name="adj1" fmla="val 20352"/>
              <a:gd name="adj2" fmla="val 0"/>
            </a:avLst>
          </a:prstGeom>
          <a:gradFill flip="none" rotWithShape="1">
            <a:gsLst>
              <a:gs pos="1000">
                <a:schemeClr val="accent2">
                  <a:lumMod val="40000"/>
                  <a:lumOff val="60000"/>
                </a:schemeClr>
              </a:gs>
              <a:gs pos="99000">
                <a:srgbClr val="AED1D4"/>
              </a:gs>
            </a:gsLst>
            <a:lin ang="5460000" scaled="0"/>
            <a:tileRect/>
          </a:gra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tIns="0" rtlCol="0" anchor="b"/>
          <a:lstStyle/>
          <a:p>
            <a:pPr algn="r"/>
            <a:r>
              <a:rPr lang="fr-FR" sz="2000" dirty="0">
                <a:solidFill>
                  <a:schemeClr val="tx1">
                    <a:lumMod val="65000"/>
                  </a:schemeClr>
                </a:solidFill>
              </a:rPr>
              <a:t>Grenoble</a:t>
            </a:r>
          </a:p>
        </p:txBody>
      </p:sp>
      <p:sp>
        <p:nvSpPr>
          <p:cNvPr id="50" name="Rectangle 49"/>
          <p:cNvSpPr/>
          <p:nvPr/>
        </p:nvSpPr>
        <p:spPr>
          <a:xfrm>
            <a:off x="7602327" y="5322974"/>
            <a:ext cx="1268195" cy="555974"/>
          </a:xfrm>
          <a:prstGeom prst="rect">
            <a:avLst/>
          </a:prstGeom>
          <a:solidFill>
            <a:schemeClr val="accent2">
              <a:lumMod val="75000"/>
            </a:schemeClr>
          </a:solidFill>
          <a:ln>
            <a:solidFill>
              <a:srgbClr val="346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b="1" dirty="0" err="1">
                <a:solidFill>
                  <a:schemeClr val="tx1"/>
                </a:solidFill>
              </a:rPr>
              <a:t>OCidHal</a:t>
            </a:r>
            <a:endParaRPr lang="fr-FR" sz="2000" b="1" dirty="0">
              <a:solidFill>
                <a:schemeClr val="accent6">
                  <a:lumMod val="20000"/>
                  <a:lumOff val="80000"/>
                </a:schemeClr>
              </a:solidFill>
            </a:endParaRPr>
          </a:p>
        </p:txBody>
      </p:sp>
      <p:sp>
        <p:nvSpPr>
          <p:cNvPr id="52" name="Rectangle 51"/>
          <p:cNvSpPr/>
          <p:nvPr/>
        </p:nvSpPr>
        <p:spPr>
          <a:xfrm>
            <a:off x="6188122" y="5322974"/>
            <a:ext cx="1268197" cy="555974"/>
          </a:xfrm>
          <a:prstGeom prst="rect">
            <a:avLst/>
          </a:prstGeom>
          <a:solidFill>
            <a:schemeClr val="accent2">
              <a:lumMod val="75000"/>
            </a:schemeClr>
          </a:solidFill>
          <a:ln>
            <a:solidFill>
              <a:srgbClr val="346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b="1" i="1" dirty="0" err="1">
                <a:solidFill>
                  <a:schemeClr val="tx1"/>
                </a:solidFill>
              </a:rPr>
              <a:t>OCdHAL</a:t>
            </a:r>
            <a:endParaRPr lang="fr-FR" sz="2000" b="1" i="1" dirty="0">
              <a:solidFill>
                <a:schemeClr val="tx1"/>
              </a:solidFill>
            </a:endParaRPr>
          </a:p>
        </p:txBody>
      </p:sp>
      <p:pic>
        <p:nvPicPr>
          <p:cNvPr id="54" name="Image 53" descr="Capture d’écran 2018-12-10 à 22.39.04.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3542" y="6031136"/>
            <a:ext cx="1778000" cy="533400"/>
          </a:xfrm>
          <a:prstGeom prst="rect">
            <a:avLst/>
          </a:prstGeom>
        </p:spPr>
      </p:pic>
      <p:cxnSp>
        <p:nvCxnSpPr>
          <p:cNvPr id="57" name="Connecteur droit avec flèche 56"/>
          <p:cNvCxnSpPr>
            <a:stCxn id="52" idx="0"/>
          </p:cNvCxnSpPr>
          <p:nvPr/>
        </p:nvCxnSpPr>
        <p:spPr>
          <a:xfrm flipH="1" flipV="1">
            <a:off x="6210689" y="4444734"/>
            <a:ext cx="611532" cy="878240"/>
          </a:xfrm>
          <a:prstGeom prst="straightConnector1">
            <a:avLst/>
          </a:prstGeom>
          <a:ln w="63500">
            <a:solidFill>
              <a:srgbClr val="FF00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8635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57200"/>
            <a:ext cx="8229600" cy="1536700"/>
          </a:xfrm>
        </p:spPr>
        <p:txBody>
          <a:bodyPr>
            <a:normAutofit/>
          </a:bodyPr>
          <a:lstStyle/>
          <a:p>
            <a:r>
              <a:rPr lang="fr-FR" dirty="0"/>
              <a:t>Avant d’importer dans HAL…</a:t>
            </a:r>
          </a:p>
        </p:txBody>
      </p:sp>
      <p:sp>
        <p:nvSpPr>
          <p:cNvPr id="3" name="Espace réservé du contenu 2"/>
          <p:cNvSpPr>
            <a:spLocks noGrp="1"/>
          </p:cNvSpPr>
          <p:nvPr>
            <p:ph idx="1"/>
          </p:nvPr>
        </p:nvSpPr>
        <p:spPr>
          <a:xfrm>
            <a:off x="190500" y="1524000"/>
            <a:ext cx="8851900" cy="5092700"/>
          </a:xfrm>
        </p:spPr>
        <p:txBody>
          <a:bodyPr>
            <a:normAutofit fontScale="92500"/>
          </a:bodyPr>
          <a:lstStyle/>
          <a:p>
            <a:r>
              <a:rPr lang="fr-FR" dirty="0"/>
              <a:t>Nettoyage des </a:t>
            </a:r>
            <a:r>
              <a:rPr lang="fr-FR" dirty="0" err="1"/>
              <a:t>réfs</a:t>
            </a:r>
            <a:r>
              <a:rPr lang="fr-FR" dirty="0"/>
              <a:t>. Biblio dans notre BDD</a:t>
            </a:r>
          </a:p>
          <a:p>
            <a:r>
              <a:rPr lang="fr-FR" dirty="0"/>
              <a:t>Alignement de nos types de </a:t>
            </a:r>
            <a:r>
              <a:rPr lang="fr-FR" dirty="0" err="1"/>
              <a:t>publis</a:t>
            </a:r>
            <a:r>
              <a:rPr lang="fr-FR" dirty="0"/>
              <a:t> avec ceux de HAL</a:t>
            </a:r>
          </a:p>
          <a:p>
            <a:r>
              <a:rPr lang="fr-FR" dirty="0"/>
              <a:t>Ajout de champs : </a:t>
            </a:r>
            <a:r>
              <a:rPr lang="fr-FR" dirty="0" err="1"/>
              <a:t>Hal_id</a:t>
            </a:r>
            <a:r>
              <a:rPr lang="fr-FR" dirty="0"/>
              <a:t>,  </a:t>
            </a:r>
            <a:r>
              <a:rPr lang="fr-FR" dirty="0" err="1"/>
              <a:t>Hal_date_migration</a:t>
            </a:r>
            <a:endParaRPr lang="fr-FR" dirty="0"/>
          </a:p>
          <a:p>
            <a:r>
              <a:rPr lang="fr-FR" dirty="0"/>
              <a:t>(</a:t>
            </a:r>
            <a:r>
              <a:rPr lang="fr-FR" dirty="0" err="1"/>
              <a:t>Optionel</a:t>
            </a:r>
            <a:r>
              <a:rPr lang="fr-FR" dirty="0"/>
              <a:t>:) x-</a:t>
            </a:r>
            <a:r>
              <a:rPr lang="fr-FR" dirty="0" err="1"/>
              <a:t>hal_journal_id</a:t>
            </a:r>
            <a:r>
              <a:rPr lang="fr-FR" dirty="0"/>
              <a:t> (référentiel des revues)</a:t>
            </a:r>
          </a:p>
          <a:p>
            <a:r>
              <a:rPr lang="fr-FR" dirty="0"/>
              <a:t>Script PHP pour exporter au format </a:t>
            </a:r>
            <a:r>
              <a:rPr lang="fr-FR" dirty="0" err="1"/>
              <a:t>BibTex</a:t>
            </a:r>
            <a:endParaRPr lang="fr-FR" dirty="0"/>
          </a:p>
          <a:p>
            <a:r>
              <a:rPr lang="fr-FR" dirty="0"/>
              <a:t>Création d’un compte HAL « laboratoire BCL »</a:t>
            </a:r>
          </a:p>
        </p:txBody>
      </p:sp>
    </p:spTree>
    <p:extLst>
      <p:ext uri="{BB962C8B-B14F-4D97-AF65-F5344CB8AC3E}">
        <p14:creationId xmlns:p14="http://schemas.microsoft.com/office/powerpoint/2010/main" val="2109655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Champs obligatoires dans HAL</a:t>
            </a:r>
          </a:p>
        </p:txBody>
      </p:sp>
      <p:sp>
        <p:nvSpPr>
          <p:cNvPr id="3" name="Espace réservé du contenu 2"/>
          <p:cNvSpPr>
            <a:spLocks noGrp="1"/>
          </p:cNvSpPr>
          <p:nvPr>
            <p:ph idx="1"/>
          </p:nvPr>
        </p:nvSpPr>
        <p:spPr>
          <a:xfrm>
            <a:off x="457200" y="1436700"/>
            <a:ext cx="8229600" cy="5220867"/>
          </a:xfrm>
        </p:spPr>
        <p:txBody>
          <a:bodyPr>
            <a:normAutofit fontScale="85000" lnSpcReduction="20000"/>
          </a:bodyPr>
          <a:lstStyle/>
          <a:p>
            <a:pPr marL="0" indent="0">
              <a:buNone/>
            </a:pPr>
            <a:r>
              <a:rPr lang="fr-FR" dirty="0"/>
              <a:t>Règles du jeu </a:t>
            </a:r>
            <a:r>
              <a:rPr lang="fr-FR" i="1" dirty="0">
                <a:solidFill>
                  <a:srgbClr val="FFFF00"/>
                </a:solidFill>
              </a:rPr>
              <a:t>au 03/10/2018 </a:t>
            </a:r>
            <a:r>
              <a:rPr lang="fr-FR" dirty="0"/>
              <a:t>:</a:t>
            </a:r>
          </a:p>
          <a:p>
            <a:r>
              <a:rPr lang="fr-FR" dirty="0"/>
              <a:t>Type de document</a:t>
            </a:r>
          </a:p>
          <a:p>
            <a:r>
              <a:rPr lang="fr-FR" dirty="0"/>
              <a:t>Titre</a:t>
            </a:r>
          </a:p>
          <a:p>
            <a:r>
              <a:rPr lang="fr-FR" dirty="0"/>
              <a:t>Domaine</a:t>
            </a:r>
          </a:p>
          <a:p>
            <a:r>
              <a:rPr lang="fr-FR" dirty="0">
                <a:solidFill>
                  <a:srgbClr val="FF6600"/>
                </a:solidFill>
              </a:rPr>
              <a:t>Langue du document</a:t>
            </a:r>
          </a:p>
          <a:p>
            <a:r>
              <a:rPr lang="fr-FR" dirty="0"/>
              <a:t>Auteur(s) du document</a:t>
            </a:r>
          </a:p>
          <a:p>
            <a:r>
              <a:rPr lang="fr-FR" dirty="0">
                <a:solidFill>
                  <a:schemeClr val="accent1">
                    <a:lumMod val="60000"/>
                    <a:lumOff val="40000"/>
                  </a:schemeClr>
                </a:solidFill>
              </a:rPr>
              <a:t>Au moins 1 affiliation</a:t>
            </a:r>
          </a:p>
          <a:p>
            <a:r>
              <a:rPr lang="fr-FR" strike="sngStrike" dirty="0">
                <a:solidFill>
                  <a:schemeClr val="tx1">
                    <a:lumMod val="75000"/>
                  </a:schemeClr>
                </a:solidFill>
              </a:rPr>
              <a:t>Au moins un mot-clé (uniquement pour les SHS)</a:t>
            </a:r>
          </a:p>
        </p:txBody>
      </p:sp>
    </p:spTree>
    <p:extLst>
      <p:ext uri="{BB962C8B-B14F-4D97-AF65-F5344CB8AC3E}">
        <p14:creationId xmlns:p14="http://schemas.microsoft.com/office/powerpoint/2010/main" val="184029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Traçabilité dans HAL</a:t>
            </a:r>
          </a:p>
        </p:txBody>
      </p:sp>
      <p:pic>
        <p:nvPicPr>
          <p:cNvPr id="5" name="Image 4" descr="Capture d’écran 2016-06-14 à 10.49.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3994"/>
            <a:ext cx="9144000" cy="6334606"/>
          </a:xfrm>
          <a:prstGeom prst="rect">
            <a:avLst/>
          </a:prstGeom>
        </p:spPr>
      </p:pic>
      <p:sp>
        <p:nvSpPr>
          <p:cNvPr id="6" name="Rectangle 5"/>
          <p:cNvSpPr/>
          <p:nvPr/>
        </p:nvSpPr>
        <p:spPr>
          <a:xfrm>
            <a:off x="88900" y="5753100"/>
            <a:ext cx="2540000" cy="7493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800" b="1" dirty="0">
              <a:solidFill>
                <a:srgbClr val="D49F1C"/>
              </a:solidFill>
            </a:endParaRPr>
          </a:p>
        </p:txBody>
      </p:sp>
    </p:spTree>
    <p:extLst>
      <p:ext uri="{BB962C8B-B14F-4D97-AF65-F5344CB8AC3E}">
        <p14:creationId xmlns:p14="http://schemas.microsoft.com/office/powerpoint/2010/main" val="3816346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57200"/>
            <a:ext cx="8335471" cy="1143000"/>
          </a:xfrm>
        </p:spPr>
        <p:txBody>
          <a:bodyPr>
            <a:normAutofit/>
          </a:bodyPr>
          <a:lstStyle/>
          <a:p>
            <a:r>
              <a:rPr lang="fr-FR" dirty="0"/>
              <a:t>Principes généraux</a:t>
            </a:r>
          </a:p>
        </p:txBody>
      </p:sp>
      <p:sp>
        <p:nvSpPr>
          <p:cNvPr id="3" name="Espace réservé du contenu 2"/>
          <p:cNvSpPr>
            <a:spLocks noGrp="1"/>
          </p:cNvSpPr>
          <p:nvPr>
            <p:ph idx="1"/>
          </p:nvPr>
        </p:nvSpPr>
        <p:spPr>
          <a:xfrm>
            <a:off x="266700" y="1703712"/>
            <a:ext cx="8765045" cy="4735781"/>
          </a:xfrm>
        </p:spPr>
        <p:txBody>
          <a:bodyPr>
            <a:normAutofit/>
          </a:bodyPr>
          <a:lstStyle/>
          <a:p>
            <a:r>
              <a:rPr lang="fr-FR" dirty="0"/>
              <a:t>Ce n’est pas une BDD de réf. bibliographiques </a:t>
            </a:r>
            <a:br>
              <a:rPr lang="fr-FR" dirty="0"/>
            </a:br>
            <a:r>
              <a:rPr lang="fr-FR" dirty="0">
                <a:solidFill>
                  <a:schemeClr val="accent1">
                    <a:lumMod val="60000"/>
                    <a:lumOff val="40000"/>
                  </a:schemeClr>
                </a:solidFill>
              </a:rPr>
              <a:t>(=&gt; cf. le projet </a:t>
            </a:r>
            <a:r>
              <a:rPr lang="fr-FR" dirty="0" err="1">
                <a:solidFill>
                  <a:schemeClr val="accent1">
                    <a:lumMod val="60000"/>
                    <a:lumOff val="40000"/>
                  </a:schemeClr>
                </a:solidFill>
              </a:rPr>
              <a:t>Conditor</a:t>
            </a:r>
            <a:r>
              <a:rPr lang="fr-FR" dirty="0">
                <a:solidFill>
                  <a:schemeClr val="accent1">
                    <a:lumMod val="60000"/>
                    <a:lumOff val="40000"/>
                  </a:schemeClr>
                </a:solidFill>
              </a:rPr>
              <a:t> pour cela)</a:t>
            </a:r>
          </a:p>
          <a:p>
            <a:r>
              <a:rPr lang="fr-FR" dirty="0"/>
              <a:t>Les règles du jeu changent tout le temps !</a:t>
            </a:r>
          </a:p>
          <a:p>
            <a:pPr>
              <a:lnSpc>
                <a:spcPct val="130000"/>
              </a:lnSpc>
            </a:pPr>
            <a:r>
              <a:rPr lang="fr-FR" dirty="0"/>
              <a:t>On ne peut pas compter (que) sur le CCSD</a:t>
            </a:r>
            <a:br>
              <a:rPr lang="fr-FR" dirty="0"/>
            </a:br>
            <a:r>
              <a:rPr lang="fr-FR" dirty="0">
                <a:solidFill>
                  <a:srgbClr val="F1D792"/>
                </a:solidFill>
              </a:rPr>
              <a:t>=&gt; penser aux autres acteurs (INRIA, </a:t>
            </a:r>
            <a:r>
              <a:rPr lang="fr-FR" dirty="0" err="1">
                <a:solidFill>
                  <a:srgbClr val="F1D792"/>
                </a:solidFill>
              </a:rPr>
              <a:t>CasuHAL</a:t>
            </a:r>
            <a:r>
              <a:rPr lang="fr-FR" dirty="0">
                <a:solidFill>
                  <a:srgbClr val="F1D792"/>
                </a:solidFill>
              </a:rPr>
              <a:t>, etc.) et faire jouer le réseau !</a:t>
            </a:r>
          </a:p>
        </p:txBody>
      </p:sp>
    </p:spTree>
    <p:extLst>
      <p:ext uri="{BB962C8B-B14F-4D97-AF65-F5344CB8AC3E}">
        <p14:creationId xmlns:p14="http://schemas.microsoft.com/office/powerpoint/2010/main" val="4037222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57200"/>
            <a:ext cx="8229600" cy="1536700"/>
          </a:xfrm>
        </p:spPr>
        <p:txBody>
          <a:bodyPr>
            <a:normAutofit fontScale="90000"/>
          </a:bodyPr>
          <a:lstStyle/>
          <a:p>
            <a:r>
              <a:rPr lang="fr-FR" dirty="0"/>
              <a:t>Import de notices dans HAL</a:t>
            </a:r>
            <a:br>
              <a:rPr lang="fr-FR" dirty="0"/>
            </a:br>
            <a:r>
              <a:rPr lang="fr-FR" dirty="0">
                <a:solidFill>
                  <a:srgbClr val="BCC4ED"/>
                </a:solidFill>
              </a:rPr>
              <a:t>(chercheur par chercheur)</a:t>
            </a:r>
          </a:p>
        </p:txBody>
      </p:sp>
      <p:sp>
        <p:nvSpPr>
          <p:cNvPr id="3" name="Espace réservé du contenu 2"/>
          <p:cNvSpPr>
            <a:spLocks noGrp="1"/>
          </p:cNvSpPr>
          <p:nvPr>
            <p:ph idx="1"/>
          </p:nvPr>
        </p:nvSpPr>
        <p:spPr>
          <a:xfrm>
            <a:off x="190500" y="1993900"/>
            <a:ext cx="8851900" cy="4864100"/>
          </a:xfrm>
        </p:spPr>
        <p:txBody>
          <a:bodyPr>
            <a:normAutofit fontScale="85000" lnSpcReduction="10000"/>
          </a:bodyPr>
          <a:lstStyle/>
          <a:p>
            <a:pPr marL="514350" indent="-514350">
              <a:buFont typeface="+mj-lt"/>
              <a:buAutoNum type="arabicPeriod"/>
            </a:pPr>
            <a:r>
              <a:rPr lang="fr-FR" dirty="0"/>
              <a:t>Export de notre BDD MySQL </a:t>
            </a:r>
            <a:r>
              <a:rPr lang="fr-FR" dirty="0">
                <a:latin typeface="Wingdings"/>
                <a:ea typeface="Wingdings"/>
                <a:cs typeface="Wingdings"/>
                <a:sym typeface="Wingdings"/>
              </a:rPr>
              <a:t></a:t>
            </a:r>
            <a:r>
              <a:rPr lang="fr-FR" dirty="0"/>
              <a:t> fichier </a:t>
            </a:r>
            <a:r>
              <a:rPr lang="fr-FR" dirty="0" err="1"/>
              <a:t>BibTex</a:t>
            </a:r>
            <a:br>
              <a:rPr lang="fr-FR" dirty="0"/>
            </a:br>
            <a:r>
              <a:rPr lang="fr-FR" sz="2800" dirty="0"/>
              <a:t>(un fichier individuel par chercheur)</a:t>
            </a:r>
          </a:p>
          <a:p>
            <a:pPr marL="514350" indent="-514350">
              <a:buFont typeface="+mj-lt"/>
              <a:buAutoNum type="arabicPeriod"/>
            </a:pPr>
            <a:r>
              <a:rPr lang="fr-FR" dirty="0"/>
              <a:t>Utilisation de Bib2hal pour réaliser l’import</a:t>
            </a:r>
          </a:p>
          <a:p>
            <a:pPr marL="514350" indent="-514350">
              <a:buFont typeface="+mj-lt"/>
              <a:buAutoNum type="arabicPeriod"/>
            </a:pPr>
            <a:r>
              <a:rPr lang="fr-FR" dirty="0" err="1"/>
              <a:t>M.à.j</a:t>
            </a:r>
            <a:r>
              <a:rPr lang="fr-FR" dirty="0"/>
              <a:t>. des champs </a:t>
            </a:r>
            <a:r>
              <a:rPr lang="fr-FR" dirty="0" err="1"/>
              <a:t>Hal_id</a:t>
            </a:r>
            <a:r>
              <a:rPr lang="fr-FR" dirty="0"/>
              <a:t> &amp; </a:t>
            </a:r>
            <a:r>
              <a:rPr lang="fr-FR" dirty="0" err="1"/>
              <a:t>Hal_date_migration</a:t>
            </a:r>
            <a:r>
              <a:rPr lang="fr-FR" dirty="0"/>
              <a:t> </a:t>
            </a:r>
            <a:br>
              <a:rPr lang="fr-FR" dirty="0"/>
            </a:br>
            <a:r>
              <a:rPr lang="fr-FR" sz="2400" dirty="0"/>
              <a:t>(pour filtrer les </a:t>
            </a:r>
            <a:r>
              <a:rPr lang="fr-FR" sz="2400" dirty="0" err="1"/>
              <a:t>publis</a:t>
            </a:r>
            <a:r>
              <a:rPr lang="fr-FR" sz="2400" dirty="0"/>
              <a:t> en coauteur avec un autre chercheur…)</a:t>
            </a:r>
          </a:p>
          <a:p>
            <a:pPr marL="514350" indent="-514350">
              <a:buFont typeface="+mj-lt"/>
              <a:buAutoNum type="arabicPeriod"/>
            </a:pPr>
            <a:r>
              <a:rPr lang="fr-FR" dirty="0"/>
              <a:t>Blocage de son accès à la BDD historique</a:t>
            </a:r>
          </a:p>
          <a:p>
            <a:pPr marL="514350" indent="-514350">
              <a:lnSpc>
                <a:spcPct val="130000"/>
              </a:lnSpc>
              <a:buFont typeface="+mj-lt"/>
              <a:buAutoNum type="arabicPeriod"/>
            </a:pPr>
            <a:r>
              <a:rPr lang="fr-FR" dirty="0"/>
              <a:t>Envoi d’un mail avec liste des </a:t>
            </a:r>
            <a:r>
              <a:rPr lang="fr-FR" dirty="0" err="1"/>
              <a:t>publis</a:t>
            </a:r>
            <a:r>
              <a:rPr lang="fr-FR" dirty="0"/>
              <a:t> qui n’ont pas pu être migrées ou qui nécessitent une attention particulière.</a:t>
            </a:r>
          </a:p>
        </p:txBody>
      </p:sp>
    </p:spTree>
    <p:extLst>
      <p:ext uri="{BB962C8B-B14F-4D97-AF65-F5344CB8AC3E}">
        <p14:creationId xmlns:p14="http://schemas.microsoft.com/office/powerpoint/2010/main" val="1304595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8100"/>
            <a:ext cx="8229600" cy="1143000"/>
          </a:xfrm>
        </p:spPr>
        <p:txBody>
          <a:bodyPr>
            <a:normAutofit/>
          </a:bodyPr>
          <a:lstStyle/>
          <a:p>
            <a:r>
              <a:rPr lang="fr-FR" dirty="0"/>
              <a:t>Importer dans HAL via Bib2hal </a:t>
            </a:r>
          </a:p>
        </p:txBody>
      </p:sp>
      <p:pic>
        <p:nvPicPr>
          <p:cNvPr id="4" name="Image 3" descr="Capture d’écran 2016-06-14 à 10.14.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92848"/>
            <a:ext cx="9144000" cy="5965152"/>
          </a:xfrm>
          <a:prstGeom prst="rect">
            <a:avLst/>
          </a:prstGeom>
        </p:spPr>
      </p:pic>
    </p:spTree>
    <p:extLst>
      <p:ext uri="{BB962C8B-B14F-4D97-AF65-F5344CB8AC3E}">
        <p14:creationId xmlns:p14="http://schemas.microsoft.com/office/powerpoint/2010/main" val="2094933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accent1">
                    <a:lumMod val="60000"/>
                    <a:lumOff val="40000"/>
                  </a:schemeClr>
                </a:solidFill>
              </a:rPr>
              <a:t>x2hal / Bib2hal  </a:t>
            </a:r>
            <a:r>
              <a:rPr lang="fr-FR" i="1" dirty="0">
                <a:solidFill>
                  <a:schemeClr val="accent4">
                    <a:lumMod val="40000"/>
                    <a:lumOff val="60000"/>
                  </a:schemeClr>
                </a:solidFill>
              </a:rPr>
              <a:t>vs. </a:t>
            </a:r>
            <a:r>
              <a:rPr lang="fr-FR" dirty="0"/>
              <a:t>SWORD</a:t>
            </a:r>
          </a:p>
        </p:txBody>
      </p:sp>
      <p:sp>
        <p:nvSpPr>
          <p:cNvPr id="3" name="Espace réservé du contenu 2"/>
          <p:cNvSpPr>
            <a:spLocks noGrp="1"/>
          </p:cNvSpPr>
          <p:nvPr>
            <p:ph sz="half" idx="1"/>
          </p:nvPr>
        </p:nvSpPr>
        <p:spPr/>
        <p:txBody>
          <a:bodyPr anchor="t">
            <a:normAutofit lnSpcReduction="10000"/>
          </a:bodyPr>
          <a:lstStyle/>
          <a:p>
            <a:r>
              <a:rPr lang="fr-FR" dirty="0">
                <a:solidFill>
                  <a:schemeClr val="accent1">
                    <a:lumMod val="60000"/>
                    <a:lumOff val="40000"/>
                  </a:schemeClr>
                </a:solidFill>
              </a:rPr>
              <a:t>Format </a:t>
            </a:r>
            <a:r>
              <a:rPr lang="fr-FR" dirty="0" err="1">
                <a:solidFill>
                  <a:schemeClr val="accent1">
                    <a:lumMod val="60000"/>
                    <a:lumOff val="40000"/>
                  </a:schemeClr>
                </a:solidFill>
              </a:rPr>
              <a:t>BibTex</a:t>
            </a:r>
            <a:r>
              <a:rPr lang="fr-FR" dirty="0">
                <a:solidFill>
                  <a:schemeClr val="accent1">
                    <a:lumMod val="60000"/>
                    <a:lumOff val="40000"/>
                  </a:schemeClr>
                </a:solidFill>
              </a:rPr>
              <a:t> ou XML</a:t>
            </a:r>
          </a:p>
          <a:p>
            <a:r>
              <a:rPr lang="fr-FR" dirty="0">
                <a:solidFill>
                  <a:schemeClr val="accent1">
                    <a:lumMod val="60000"/>
                    <a:lumOff val="40000"/>
                  </a:schemeClr>
                </a:solidFill>
              </a:rPr>
              <a:t>Détection des doublons</a:t>
            </a:r>
          </a:p>
          <a:p>
            <a:r>
              <a:rPr lang="fr-FR" dirty="0">
                <a:solidFill>
                  <a:schemeClr val="accent1">
                    <a:lumMod val="60000"/>
                    <a:lumOff val="40000"/>
                  </a:schemeClr>
                </a:solidFill>
              </a:rPr>
              <a:t>Interface graphique </a:t>
            </a:r>
            <a:r>
              <a:rPr lang="fr-FR" sz="2400" dirty="0">
                <a:solidFill>
                  <a:schemeClr val="accent1">
                    <a:lumMod val="60000"/>
                    <a:lumOff val="40000"/>
                  </a:schemeClr>
                </a:solidFill>
              </a:rPr>
              <a:t>(Modification par lots)</a:t>
            </a:r>
          </a:p>
          <a:p>
            <a:r>
              <a:rPr lang="fr-FR" dirty="0">
                <a:solidFill>
                  <a:schemeClr val="accent1">
                    <a:lumMod val="60000"/>
                    <a:lumOff val="40000"/>
                  </a:schemeClr>
                </a:solidFill>
              </a:rPr>
              <a:t>Gestion des erreurs</a:t>
            </a:r>
          </a:p>
          <a:p>
            <a:r>
              <a:rPr lang="fr-FR" dirty="0" err="1">
                <a:solidFill>
                  <a:schemeClr val="accent1">
                    <a:lumMod val="60000"/>
                    <a:lumOff val="40000"/>
                  </a:schemeClr>
                </a:solidFill>
              </a:rPr>
              <a:t>Préremplissage</a:t>
            </a:r>
            <a:r>
              <a:rPr lang="fr-FR" dirty="0">
                <a:solidFill>
                  <a:schemeClr val="accent1">
                    <a:lumMod val="60000"/>
                    <a:lumOff val="40000"/>
                  </a:schemeClr>
                </a:solidFill>
              </a:rPr>
              <a:t> des </a:t>
            </a:r>
            <a:r>
              <a:rPr lang="fr-FR" sz="2400" dirty="0">
                <a:solidFill>
                  <a:schemeClr val="accent1">
                    <a:lumMod val="60000"/>
                    <a:lumOff val="40000"/>
                  </a:schemeClr>
                </a:solidFill>
              </a:rPr>
              <a:t>métadonnées manquantes</a:t>
            </a:r>
          </a:p>
        </p:txBody>
      </p:sp>
      <p:sp>
        <p:nvSpPr>
          <p:cNvPr id="4" name="Espace réservé du contenu 3"/>
          <p:cNvSpPr>
            <a:spLocks noGrp="1"/>
          </p:cNvSpPr>
          <p:nvPr>
            <p:ph sz="half" idx="2"/>
          </p:nvPr>
        </p:nvSpPr>
        <p:spPr>
          <a:xfrm>
            <a:off x="5018905" y="1600200"/>
            <a:ext cx="4038600" cy="4525963"/>
          </a:xfrm>
        </p:spPr>
        <p:txBody>
          <a:bodyPr anchor="t">
            <a:normAutofit lnSpcReduction="10000"/>
          </a:bodyPr>
          <a:lstStyle/>
          <a:p>
            <a:r>
              <a:rPr lang="fr-FR" dirty="0"/>
              <a:t>Plus de liberté</a:t>
            </a:r>
          </a:p>
          <a:p>
            <a:r>
              <a:rPr lang="fr-FR" dirty="0"/>
              <a:t>Possibilité d’utiliser les </a:t>
            </a:r>
            <a:r>
              <a:rPr lang="fr-FR" dirty="0" err="1"/>
              <a:t>idHAL</a:t>
            </a:r>
            <a:r>
              <a:rPr lang="fr-FR" dirty="0"/>
              <a:t> ou les formes auteurs (pour les affiliations)</a:t>
            </a:r>
          </a:p>
        </p:txBody>
      </p:sp>
      <p:sp>
        <p:nvSpPr>
          <p:cNvPr id="6" name="ZoneTexte 5">
            <a:extLst>
              <a:ext uri="{FF2B5EF4-FFF2-40B4-BE49-F238E27FC236}">
                <a16:creationId xmlns:a16="http://schemas.microsoft.com/office/drawing/2014/main" id="{7E1F5914-41D2-7846-9468-D9270BF2A1F4}"/>
              </a:ext>
            </a:extLst>
          </p:cNvPr>
          <p:cNvSpPr txBox="1"/>
          <p:nvPr/>
        </p:nvSpPr>
        <p:spPr>
          <a:xfrm rot="21178437">
            <a:off x="4978395" y="632475"/>
            <a:ext cx="837555"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fr-FR" sz="2800" b="1" dirty="0">
                <a:solidFill>
                  <a:schemeClr val="bg2">
                    <a:lumMod val="75000"/>
                    <a:lumOff val="25000"/>
                  </a:schemeClr>
                </a:solidFill>
              </a:rPr>
              <a:t>Vs.</a:t>
            </a:r>
          </a:p>
        </p:txBody>
      </p:sp>
    </p:spTree>
    <p:extLst>
      <p:ext uri="{BB962C8B-B14F-4D97-AF65-F5344CB8AC3E}">
        <p14:creationId xmlns:p14="http://schemas.microsoft.com/office/powerpoint/2010/main" val="2805152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Faut-il importer aussi les PDF ?</a:t>
            </a:r>
          </a:p>
        </p:txBody>
      </p:sp>
      <p:sp>
        <p:nvSpPr>
          <p:cNvPr id="3" name="Espace réservé du contenu 2"/>
          <p:cNvSpPr>
            <a:spLocks noGrp="1"/>
          </p:cNvSpPr>
          <p:nvPr>
            <p:ph idx="1"/>
          </p:nvPr>
        </p:nvSpPr>
        <p:spPr>
          <a:xfrm>
            <a:off x="457200" y="1600200"/>
            <a:ext cx="8229600" cy="5080000"/>
          </a:xfrm>
        </p:spPr>
        <p:txBody>
          <a:bodyPr>
            <a:normAutofit lnSpcReduction="10000"/>
          </a:bodyPr>
          <a:lstStyle/>
          <a:p>
            <a:r>
              <a:rPr lang="fr-FR" dirty="0"/>
              <a:t>Quid des droits (copyright, etc.)</a:t>
            </a:r>
          </a:p>
          <a:p>
            <a:r>
              <a:rPr lang="fr-FR" dirty="0"/>
              <a:t>Le lien vers le PDF est-il toujours valide ?</a:t>
            </a:r>
          </a:p>
          <a:p>
            <a:r>
              <a:rPr lang="fr-FR" dirty="0"/>
              <a:t>Est-ce bien le bon PDF ? </a:t>
            </a:r>
            <a:r>
              <a:rPr lang="fr-FR" sz="2800" dirty="0">
                <a:solidFill>
                  <a:schemeClr val="accent4">
                    <a:lumMod val="60000"/>
                    <a:lumOff val="40000"/>
                  </a:schemeClr>
                </a:solidFill>
              </a:rPr>
              <a:t>(une fois dans HAL, impossible de supprimer un PDF…)</a:t>
            </a:r>
          </a:p>
          <a:p>
            <a:r>
              <a:rPr lang="fr-FR" dirty="0"/>
              <a:t>Dans HAL, une notice peut être supprimée alors qu’un dépôt intégral ne peut plus l’être</a:t>
            </a:r>
            <a:br>
              <a:rPr lang="fr-FR" dirty="0"/>
            </a:br>
            <a:r>
              <a:rPr lang="fr-FR" sz="2600" dirty="0">
                <a:solidFill>
                  <a:srgbClr val="BCC4ED"/>
                </a:solidFill>
              </a:rPr>
              <a:t>(possibilité de faire « marche arrière » en cas d’erreur)</a:t>
            </a:r>
          </a:p>
        </p:txBody>
      </p:sp>
    </p:spTree>
    <p:extLst>
      <p:ext uri="{BB962C8B-B14F-4D97-AF65-F5344CB8AC3E}">
        <p14:creationId xmlns:p14="http://schemas.microsoft.com/office/powerpoint/2010/main" val="1150798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Faut-il importer aussi les PDF ?</a:t>
            </a:r>
          </a:p>
        </p:txBody>
      </p:sp>
      <p:sp>
        <p:nvSpPr>
          <p:cNvPr id="3" name="Espace réservé du contenu 2"/>
          <p:cNvSpPr>
            <a:spLocks noGrp="1"/>
          </p:cNvSpPr>
          <p:nvPr>
            <p:ph idx="1"/>
          </p:nvPr>
        </p:nvSpPr>
        <p:spPr/>
        <p:txBody>
          <a:bodyPr/>
          <a:lstStyle/>
          <a:p>
            <a:r>
              <a:rPr lang="fr-FR" dirty="0">
                <a:solidFill>
                  <a:srgbClr val="BCC4ED"/>
                </a:solidFill>
              </a:rPr>
              <a:t>Enquête réalisée en 2014 :</a:t>
            </a:r>
            <a:br>
              <a:rPr lang="fr-FR" dirty="0">
                <a:solidFill>
                  <a:srgbClr val="BCC4ED"/>
                </a:solidFill>
              </a:rPr>
            </a:br>
            <a:r>
              <a:rPr lang="fr-FR" i="1" dirty="0"/>
              <a:t>“Si on saisit pour vous dans HAL toutes les métadonnées d’un de vos articles, irez-vous ensuite y ajouter le texte intégral ?“</a:t>
            </a:r>
          </a:p>
          <a:p>
            <a:pPr algn="r">
              <a:buFont typeface="Wingdings" charset="2"/>
              <a:buChar char="Ø"/>
            </a:pPr>
            <a:r>
              <a:rPr lang="fr-FR" dirty="0">
                <a:solidFill>
                  <a:srgbClr val="BCC4ED"/>
                </a:solidFill>
              </a:rPr>
              <a:t> 71 % de « OUI »</a:t>
            </a:r>
          </a:p>
        </p:txBody>
      </p:sp>
    </p:spTree>
    <p:extLst>
      <p:ext uri="{BB962C8B-B14F-4D97-AF65-F5344CB8AC3E}">
        <p14:creationId xmlns:p14="http://schemas.microsoft.com/office/powerpoint/2010/main" val="2166911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67404"/>
            <a:ext cx="8229600" cy="1143000"/>
          </a:xfrm>
        </p:spPr>
        <p:txBody>
          <a:bodyPr/>
          <a:lstStyle/>
          <a:p>
            <a:r>
              <a:rPr lang="fr-FR" dirty="0"/>
              <a:t>Actions mises en œuvre</a:t>
            </a:r>
          </a:p>
        </p:txBody>
      </p:sp>
      <p:sp>
        <p:nvSpPr>
          <p:cNvPr id="3" name="Espace réservé du contenu 2"/>
          <p:cNvSpPr>
            <a:spLocks noGrp="1"/>
          </p:cNvSpPr>
          <p:nvPr>
            <p:ph idx="1"/>
          </p:nvPr>
        </p:nvSpPr>
        <p:spPr>
          <a:xfrm>
            <a:off x="330200" y="1485704"/>
            <a:ext cx="8534400" cy="5359400"/>
          </a:xfrm>
        </p:spPr>
        <p:txBody>
          <a:bodyPr>
            <a:normAutofit fontScale="77500" lnSpcReduction="20000"/>
          </a:bodyPr>
          <a:lstStyle/>
          <a:p>
            <a:r>
              <a:rPr lang="fr-FR" dirty="0"/>
              <a:t>Accompagnement des déposants</a:t>
            </a:r>
            <a:br>
              <a:rPr lang="fr-FR" dirty="0"/>
            </a:br>
            <a:r>
              <a:rPr lang="fr-FR" dirty="0">
                <a:solidFill>
                  <a:srgbClr val="BCC4ED"/>
                </a:solidFill>
              </a:rPr>
              <a:t>=&gt; Guide de dépôt dans HAL  /  Memento</a:t>
            </a:r>
            <a:br>
              <a:rPr lang="fr-FR" dirty="0">
                <a:solidFill>
                  <a:srgbClr val="BCC4ED"/>
                </a:solidFill>
              </a:rPr>
            </a:br>
            <a:r>
              <a:rPr lang="fr-FR" dirty="0">
                <a:solidFill>
                  <a:srgbClr val="BCC4ED"/>
                </a:solidFill>
              </a:rPr>
              <a:t>=&gt; Présentations, formations, réunions…</a:t>
            </a:r>
          </a:p>
          <a:p>
            <a:endParaRPr lang="fr-FR" sz="1000" dirty="0"/>
          </a:p>
          <a:p>
            <a:r>
              <a:rPr lang="fr-FR" dirty="0"/>
              <a:t>Suivi des dépôts et correction des anomalies</a:t>
            </a:r>
            <a:br>
              <a:rPr lang="fr-FR" dirty="0"/>
            </a:br>
            <a:r>
              <a:rPr lang="fr-FR" dirty="0">
                <a:solidFill>
                  <a:schemeClr val="accent4">
                    <a:lumMod val="60000"/>
                    <a:lumOff val="40000"/>
                  </a:schemeClr>
                </a:solidFill>
              </a:rPr>
              <a:t>=&gt; Gestionnaire de collection</a:t>
            </a:r>
          </a:p>
          <a:p>
            <a:endParaRPr lang="fr-FR" sz="1000" dirty="0"/>
          </a:p>
          <a:p>
            <a:r>
              <a:rPr lang="fr-FR" dirty="0"/>
              <a:t>Développements informatiques</a:t>
            </a:r>
            <a:br>
              <a:rPr lang="fr-FR" dirty="0"/>
            </a:br>
            <a:r>
              <a:rPr lang="fr-FR" dirty="0">
                <a:solidFill>
                  <a:srgbClr val="BCC4ED"/>
                </a:solidFill>
              </a:rPr>
              <a:t>=&gt; Import BDD historique vers HAL</a:t>
            </a:r>
            <a:br>
              <a:rPr lang="fr-FR" dirty="0">
                <a:solidFill>
                  <a:srgbClr val="BCC4ED"/>
                </a:solidFill>
              </a:rPr>
            </a:br>
            <a:r>
              <a:rPr lang="fr-FR" dirty="0">
                <a:solidFill>
                  <a:srgbClr val="BCC4ED"/>
                </a:solidFill>
              </a:rPr>
              <a:t>=&gt; Interfaçage site du labo / collection HAL (plugin CMS)</a:t>
            </a:r>
            <a:br>
              <a:rPr lang="fr-FR" dirty="0">
                <a:solidFill>
                  <a:srgbClr val="BCC4ED"/>
                </a:solidFill>
              </a:rPr>
            </a:br>
            <a:r>
              <a:rPr lang="fr-FR" dirty="0">
                <a:solidFill>
                  <a:srgbClr val="BCC4ED"/>
                </a:solidFill>
              </a:rPr>
              <a:t>=&gt; Ajout de fonctionnalités sur HAL (non régression)</a:t>
            </a:r>
            <a:endParaRPr lang="fr-FR" sz="1000" dirty="0"/>
          </a:p>
          <a:p>
            <a:endParaRPr lang="fr-FR" dirty="0">
              <a:solidFill>
                <a:schemeClr val="accent4">
                  <a:lumMod val="60000"/>
                  <a:lumOff val="40000"/>
                </a:schemeClr>
              </a:solidFill>
            </a:endParaRPr>
          </a:p>
        </p:txBody>
      </p:sp>
    </p:spTree>
    <p:extLst>
      <p:ext uri="{BB962C8B-B14F-4D97-AF65-F5344CB8AC3E}">
        <p14:creationId xmlns:p14="http://schemas.microsoft.com/office/powerpoint/2010/main" val="68041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Collection HAL du laboratoire</a:t>
            </a:r>
          </a:p>
        </p:txBody>
      </p:sp>
      <p:pic>
        <p:nvPicPr>
          <p:cNvPr id="5" name="Image 4" descr="Capture d’écran 2016-06-14 à 09.43.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135"/>
            <a:ext cx="9144000" cy="6348065"/>
          </a:xfrm>
          <a:prstGeom prst="rect">
            <a:avLst/>
          </a:prstGeom>
        </p:spPr>
      </p:pic>
    </p:spTree>
    <p:extLst>
      <p:ext uri="{BB962C8B-B14F-4D97-AF65-F5344CB8AC3E}">
        <p14:creationId xmlns:p14="http://schemas.microsoft.com/office/powerpoint/2010/main" val="4191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Déposer dans HAL</a:t>
            </a:r>
          </a:p>
        </p:txBody>
      </p:sp>
      <p:sp>
        <p:nvSpPr>
          <p:cNvPr id="3" name="Espace réservé du contenu 2"/>
          <p:cNvSpPr>
            <a:spLocks noGrp="1"/>
          </p:cNvSpPr>
          <p:nvPr>
            <p:ph idx="1"/>
          </p:nvPr>
        </p:nvSpPr>
        <p:spPr/>
        <p:txBody>
          <a:bodyPr/>
          <a:lstStyle/>
          <a:p>
            <a:r>
              <a:rPr lang="fr-FR" dirty="0" err="1"/>
              <a:t>https</a:t>
            </a:r>
            <a:r>
              <a:rPr lang="fr-FR" dirty="0"/>
              <a:t>://</a:t>
            </a:r>
            <a:r>
              <a:rPr lang="fr-FR" dirty="0" err="1"/>
              <a:t>doc.archives-ouvertes.fr</a:t>
            </a:r>
            <a:r>
              <a:rPr lang="fr-FR" dirty="0"/>
              <a:t>/</a:t>
            </a:r>
            <a:r>
              <a:rPr lang="fr-FR" dirty="0" err="1"/>
              <a:t>deposer</a:t>
            </a:r>
            <a:r>
              <a:rPr lang="fr-FR" dirty="0"/>
              <a:t>/</a:t>
            </a:r>
          </a:p>
        </p:txBody>
      </p:sp>
    </p:spTree>
    <p:extLst>
      <p:ext uri="{BB962C8B-B14F-4D97-AF65-F5344CB8AC3E}">
        <p14:creationId xmlns:p14="http://schemas.microsoft.com/office/powerpoint/2010/main" val="725461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9650"/>
            <a:ext cx="8229600" cy="1143000"/>
          </a:xfrm>
        </p:spPr>
        <p:txBody>
          <a:bodyPr/>
          <a:lstStyle/>
          <a:p>
            <a:r>
              <a:rPr lang="fr-FR" dirty="0"/>
              <a:t>Guide du déposant :</a:t>
            </a:r>
          </a:p>
        </p:txBody>
      </p:sp>
      <p:pic>
        <p:nvPicPr>
          <p:cNvPr id="4" name="Espace réservé du contenu 3" descr="Capture d’écran 2015-07-10 à 10.33.55.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2823" b="-7058"/>
          <a:stretch/>
        </p:blipFill>
        <p:spPr>
          <a:xfrm>
            <a:off x="457200" y="1169456"/>
            <a:ext cx="8229600" cy="6149095"/>
          </a:xfrm>
        </p:spPr>
      </p:pic>
      <p:sp>
        <p:nvSpPr>
          <p:cNvPr id="3" name="ZoneTexte 2"/>
          <p:cNvSpPr txBox="1"/>
          <p:nvPr/>
        </p:nvSpPr>
        <p:spPr>
          <a:xfrm>
            <a:off x="2616200" y="2126734"/>
            <a:ext cx="5829300" cy="369332"/>
          </a:xfrm>
          <a:prstGeom prst="rect">
            <a:avLst/>
          </a:prstGeom>
          <a:noFill/>
        </p:spPr>
        <p:txBody>
          <a:bodyPr wrap="square" rtlCol="0">
            <a:spAutoFit/>
          </a:bodyPr>
          <a:lstStyle/>
          <a:p>
            <a:pPr algn="r"/>
            <a:r>
              <a:rPr lang="fr-FR" b="1" dirty="0">
                <a:solidFill>
                  <a:srgbClr val="FF0000"/>
                </a:solidFill>
                <a:latin typeface="Arial"/>
                <a:cs typeface="Arial"/>
              </a:rPr>
              <a:t>Estelle </a:t>
            </a:r>
            <a:r>
              <a:rPr lang="fr-FR" b="1" dirty="0" err="1">
                <a:solidFill>
                  <a:srgbClr val="FF0000"/>
                </a:solidFill>
                <a:latin typeface="Arial"/>
                <a:cs typeface="Arial"/>
              </a:rPr>
              <a:t>Nivault</a:t>
            </a:r>
            <a:r>
              <a:rPr lang="fr-FR" b="1" dirty="0">
                <a:solidFill>
                  <a:srgbClr val="FF0000"/>
                </a:solidFill>
                <a:latin typeface="Arial"/>
                <a:cs typeface="Arial"/>
              </a:rPr>
              <a:t> (Laboratoire I3S), octobre 2009 </a:t>
            </a:r>
          </a:p>
        </p:txBody>
      </p:sp>
    </p:spTree>
    <p:extLst>
      <p:ext uri="{BB962C8B-B14F-4D97-AF65-F5344CB8AC3E}">
        <p14:creationId xmlns:p14="http://schemas.microsoft.com/office/powerpoint/2010/main" val="70175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04800"/>
            <a:ext cx="8229600" cy="1143000"/>
          </a:xfrm>
        </p:spPr>
        <p:txBody>
          <a:bodyPr/>
          <a:lstStyle/>
          <a:p>
            <a:r>
              <a:rPr lang="fr-FR" dirty="0"/>
              <a:t>Guides d’accompagnement</a:t>
            </a:r>
          </a:p>
        </p:txBody>
      </p:sp>
      <p:grpSp>
        <p:nvGrpSpPr>
          <p:cNvPr id="11" name="Grouper 10"/>
          <p:cNvGrpSpPr/>
          <p:nvPr/>
        </p:nvGrpSpPr>
        <p:grpSpPr>
          <a:xfrm>
            <a:off x="4954587" y="1435100"/>
            <a:ext cx="4039467" cy="5270500"/>
            <a:chOff x="4802187" y="1435100"/>
            <a:chExt cx="4039467" cy="5270500"/>
          </a:xfrm>
        </p:grpSpPr>
        <p:pic>
          <p:nvPicPr>
            <p:cNvPr id="8" name="Image 7" descr="Guide n°2 - Memento de saisie dans HAL3.png"/>
            <p:cNvPicPr>
              <a:picLocks noChangeAspect="1"/>
            </p:cNvPicPr>
            <p:nvPr/>
          </p:nvPicPr>
          <p:blipFill rotWithShape="1">
            <a:blip r:embed="rId3">
              <a:extLst>
                <a:ext uri="{28A0092B-C50C-407E-A947-70E740481C1C}">
                  <a14:useLocalDpi xmlns:a14="http://schemas.microsoft.com/office/drawing/2010/main" val="0"/>
                </a:ext>
              </a:extLst>
            </a:blip>
            <a:srcRect l="3316" t="2130" r="4721" b="2871"/>
            <a:stretch/>
          </p:blipFill>
          <p:spPr>
            <a:xfrm>
              <a:off x="4802187" y="1435100"/>
              <a:ext cx="3038339" cy="4446984"/>
            </a:xfrm>
            <a:prstGeom prst="rect">
              <a:avLst/>
            </a:prstGeom>
            <a:ln w="12700" cmpd="sng">
              <a:solidFill>
                <a:schemeClr val="accent4">
                  <a:lumMod val="50000"/>
                </a:schemeClr>
              </a:solidFill>
            </a:ln>
            <a:effectLst>
              <a:outerShdw blurRad="111125" dist="114300" dir="9060000" algn="tl" rotWithShape="0">
                <a:srgbClr val="000000">
                  <a:alpha val="43000"/>
                </a:srgbClr>
              </a:outerShdw>
            </a:effectLst>
          </p:spPr>
        </p:pic>
        <p:pic>
          <p:nvPicPr>
            <p:cNvPr id="7" name="Image 6" descr="Guide n°2 - Memento de saisie dans HAL2.png"/>
            <p:cNvPicPr>
              <a:picLocks noChangeAspect="1"/>
            </p:cNvPicPr>
            <p:nvPr/>
          </p:nvPicPr>
          <p:blipFill rotWithShape="1">
            <a:blip r:embed="rId4">
              <a:extLst>
                <a:ext uri="{28A0092B-C50C-407E-A947-70E740481C1C}">
                  <a14:useLocalDpi xmlns:a14="http://schemas.microsoft.com/office/drawing/2010/main" val="0"/>
                </a:ext>
              </a:extLst>
            </a:blip>
            <a:srcRect l="3446" t="1944" r="4723" b="3055"/>
            <a:stretch/>
          </p:blipFill>
          <p:spPr>
            <a:xfrm>
              <a:off x="5280915" y="1859861"/>
              <a:ext cx="3034005" cy="4446984"/>
            </a:xfrm>
            <a:prstGeom prst="rect">
              <a:avLst/>
            </a:prstGeom>
            <a:ln w="12700" cmpd="sng">
              <a:solidFill>
                <a:schemeClr val="accent4">
                  <a:lumMod val="50000"/>
                </a:schemeClr>
              </a:solidFill>
            </a:ln>
            <a:effectLst>
              <a:outerShdw blurRad="111125" dist="114300" dir="9060000" algn="tl" rotWithShape="0">
                <a:srgbClr val="000000">
                  <a:alpha val="43000"/>
                </a:srgbClr>
              </a:outerShdw>
            </a:effectLst>
          </p:spPr>
        </p:pic>
        <p:pic>
          <p:nvPicPr>
            <p:cNvPr id="3" name="Image 2" descr="Guide n°2 - Memento de saisie dans HAL1.png"/>
            <p:cNvPicPr>
              <a:picLocks noChangeAspect="1"/>
            </p:cNvPicPr>
            <p:nvPr/>
          </p:nvPicPr>
          <p:blipFill rotWithShape="1">
            <a:blip r:embed="rId5">
              <a:extLst>
                <a:ext uri="{28A0092B-C50C-407E-A947-70E740481C1C}">
                  <a14:useLocalDpi xmlns:a14="http://schemas.microsoft.com/office/drawing/2010/main" val="0"/>
                </a:ext>
              </a:extLst>
            </a:blip>
            <a:srcRect l="3036" t="2037" r="4872" b="2963"/>
            <a:stretch/>
          </p:blipFill>
          <p:spPr>
            <a:xfrm>
              <a:off x="5798980" y="2258616"/>
              <a:ext cx="3042674" cy="4446984"/>
            </a:xfrm>
            <a:prstGeom prst="rect">
              <a:avLst/>
            </a:prstGeom>
            <a:ln w="12700" cmpd="sng">
              <a:solidFill>
                <a:schemeClr val="accent4">
                  <a:lumMod val="50000"/>
                </a:schemeClr>
              </a:solidFill>
            </a:ln>
            <a:effectLst>
              <a:outerShdw blurRad="111125" dist="114300" dir="9060000" algn="tl" rotWithShape="0">
                <a:srgbClr val="000000">
                  <a:alpha val="43000"/>
                </a:srgbClr>
              </a:outerShdw>
            </a:effectLst>
          </p:spPr>
        </p:pic>
      </p:grpSp>
      <p:grpSp>
        <p:nvGrpSpPr>
          <p:cNvPr id="10" name="Grouper 9"/>
          <p:cNvGrpSpPr/>
          <p:nvPr/>
        </p:nvGrpSpPr>
        <p:grpSpPr>
          <a:xfrm>
            <a:off x="83196" y="1435100"/>
            <a:ext cx="4711701" cy="5270500"/>
            <a:chOff x="142768" y="1435100"/>
            <a:chExt cx="4158739" cy="5270500"/>
          </a:xfrm>
        </p:grpSpPr>
        <p:pic>
          <p:nvPicPr>
            <p:cNvPr id="4" name="Image 3" descr="Guide n°1 - démarrer avec HALl.png"/>
            <p:cNvPicPr>
              <a:picLocks noChangeAspect="1"/>
            </p:cNvPicPr>
            <p:nvPr/>
          </p:nvPicPr>
          <p:blipFill rotWithShape="1">
            <a:blip r:embed="rId6">
              <a:extLst>
                <a:ext uri="{28A0092B-C50C-407E-A947-70E740481C1C}">
                  <a14:useLocalDpi xmlns:a14="http://schemas.microsoft.com/office/drawing/2010/main" val="0"/>
                </a:ext>
              </a:extLst>
            </a:blip>
            <a:srcRect l="5135" t="2593" r="1987" b="2593"/>
            <a:stretch/>
          </p:blipFill>
          <p:spPr>
            <a:xfrm>
              <a:off x="142768" y="1435100"/>
              <a:ext cx="2489845" cy="4269772"/>
            </a:xfrm>
            <a:prstGeom prst="rect">
              <a:avLst/>
            </a:prstGeom>
            <a:ln w="12700" cmpd="sng">
              <a:solidFill>
                <a:schemeClr val="accent4">
                  <a:lumMod val="50000"/>
                </a:schemeClr>
              </a:solidFill>
            </a:ln>
            <a:effectLst>
              <a:outerShdw blurRad="111125" dist="88900" dir="9960000" algn="tl" rotWithShape="0">
                <a:srgbClr val="000000">
                  <a:alpha val="43000"/>
                </a:srgbClr>
              </a:outerShdw>
            </a:effectLst>
          </p:spPr>
        </p:pic>
        <p:pic>
          <p:nvPicPr>
            <p:cNvPr id="6" name="Image 5" descr="Guide n°1 - démarrer avec HALk.png"/>
            <p:cNvPicPr>
              <a:picLocks noChangeAspect="1"/>
            </p:cNvPicPr>
            <p:nvPr/>
          </p:nvPicPr>
          <p:blipFill rotWithShape="1">
            <a:blip r:embed="rId7">
              <a:extLst>
                <a:ext uri="{28A0092B-C50C-407E-A947-70E740481C1C}">
                  <a14:useLocalDpi xmlns:a14="http://schemas.microsoft.com/office/drawing/2010/main" val="0"/>
                </a:ext>
              </a:extLst>
            </a:blip>
            <a:srcRect l="4349" t="2408" r="2773" b="2778"/>
            <a:stretch/>
          </p:blipFill>
          <p:spPr>
            <a:xfrm>
              <a:off x="900651" y="1877088"/>
              <a:ext cx="2489845" cy="4269772"/>
            </a:xfrm>
            <a:prstGeom prst="rect">
              <a:avLst/>
            </a:prstGeom>
            <a:ln w="12700" cmpd="sng">
              <a:solidFill>
                <a:schemeClr val="accent4">
                  <a:lumMod val="50000"/>
                </a:schemeClr>
              </a:solidFill>
            </a:ln>
            <a:effectLst>
              <a:outerShdw blurRad="111125" dist="88900" dir="9960000" algn="tl" rotWithShape="0">
                <a:srgbClr val="000000">
                  <a:alpha val="43000"/>
                </a:srgbClr>
              </a:outerShdw>
            </a:effectLst>
          </p:spPr>
        </p:pic>
        <p:pic>
          <p:nvPicPr>
            <p:cNvPr id="5" name="Image 4" descr="Guide n°1 - démarrer avec HAL.png"/>
            <p:cNvPicPr>
              <a:picLocks noChangeAspect="1"/>
            </p:cNvPicPr>
            <p:nvPr/>
          </p:nvPicPr>
          <p:blipFill rotWithShape="1">
            <a:blip r:embed="rId8">
              <a:extLst>
                <a:ext uri="{28A0092B-C50C-407E-A947-70E740481C1C}">
                  <a14:useLocalDpi xmlns:a14="http://schemas.microsoft.com/office/drawing/2010/main" val="0"/>
                </a:ext>
              </a:extLst>
            </a:blip>
            <a:srcRect l="2886" r="4235" b="2778"/>
            <a:stretch/>
          </p:blipFill>
          <p:spPr>
            <a:xfrm>
              <a:off x="1811662" y="2327416"/>
              <a:ext cx="2489845" cy="4378184"/>
            </a:xfrm>
            <a:prstGeom prst="rect">
              <a:avLst/>
            </a:prstGeom>
            <a:ln w="12700" cmpd="sng">
              <a:solidFill>
                <a:schemeClr val="accent4">
                  <a:lumMod val="50000"/>
                </a:schemeClr>
              </a:solidFill>
            </a:ln>
            <a:effectLst>
              <a:outerShdw blurRad="111125" dist="88900" dir="9960000" algn="tl" rotWithShape="0">
                <a:srgbClr val="000000">
                  <a:alpha val="43000"/>
                </a:srgbClr>
              </a:outerShdw>
            </a:effectLst>
          </p:spPr>
        </p:pic>
      </p:grpSp>
    </p:spTree>
    <p:extLst>
      <p:ext uri="{BB962C8B-B14F-4D97-AF65-F5344CB8AC3E}">
        <p14:creationId xmlns:p14="http://schemas.microsoft.com/office/powerpoint/2010/main" val="2412501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416050"/>
            <a:ext cx="9144000" cy="573405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800" b="1" dirty="0">
              <a:solidFill>
                <a:srgbClr val="D49F1C"/>
              </a:solidFill>
            </a:endParaRPr>
          </a:p>
        </p:txBody>
      </p:sp>
      <p:sp>
        <p:nvSpPr>
          <p:cNvPr id="2" name="Titre 1"/>
          <p:cNvSpPr>
            <a:spLocks noGrp="1"/>
          </p:cNvSpPr>
          <p:nvPr>
            <p:ph type="title"/>
          </p:nvPr>
        </p:nvSpPr>
        <p:spPr>
          <a:xfrm>
            <a:off x="457200" y="304800"/>
            <a:ext cx="8229600" cy="1143000"/>
          </a:xfrm>
        </p:spPr>
        <p:txBody>
          <a:bodyPr/>
          <a:lstStyle/>
          <a:p>
            <a:r>
              <a:rPr lang="fr-FR" dirty="0"/>
              <a:t>Quels types de contenu ?</a:t>
            </a:r>
          </a:p>
        </p:txBody>
      </p:sp>
      <p:pic>
        <p:nvPicPr>
          <p:cNvPr id="5" name="Image 4" descr="Capture d’écran 2016-06-14 à 04.46.35.png"/>
          <p:cNvPicPr>
            <a:picLocks noChangeAspect="1"/>
          </p:cNvPicPr>
          <p:nvPr/>
        </p:nvPicPr>
        <p:blipFill rotWithShape="1">
          <a:blip r:embed="rId3">
            <a:extLst>
              <a:ext uri="{28A0092B-C50C-407E-A947-70E740481C1C}">
                <a14:useLocalDpi xmlns:a14="http://schemas.microsoft.com/office/drawing/2010/main" val="0"/>
              </a:ext>
            </a:extLst>
          </a:blip>
          <a:srcRect r="28438"/>
          <a:stretch/>
        </p:blipFill>
        <p:spPr>
          <a:xfrm>
            <a:off x="685800" y="1479550"/>
            <a:ext cx="3898900" cy="5473700"/>
          </a:xfrm>
          <a:prstGeom prst="rect">
            <a:avLst/>
          </a:prstGeom>
        </p:spPr>
      </p:pic>
      <p:pic>
        <p:nvPicPr>
          <p:cNvPr id="7" name="Image 6" descr="Capture d’écran 2016-06-14 à 04.47.21.png"/>
          <p:cNvPicPr>
            <a:picLocks noChangeAspect="1"/>
          </p:cNvPicPr>
          <p:nvPr/>
        </p:nvPicPr>
        <p:blipFill rotWithShape="1">
          <a:blip r:embed="rId4">
            <a:extLst>
              <a:ext uri="{28A0092B-C50C-407E-A947-70E740481C1C}">
                <a14:useLocalDpi xmlns:a14="http://schemas.microsoft.com/office/drawing/2010/main" val="0"/>
              </a:ext>
            </a:extLst>
          </a:blip>
          <a:srcRect r="44159"/>
          <a:stretch/>
        </p:blipFill>
        <p:spPr>
          <a:xfrm>
            <a:off x="5207000" y="1416050"/>
            <a:ext cx="3035300" cy="4343400"/>
          </a:xfrm>
          <a:prstGeom prst="rect">
            <a:avLst/>
          </a:prstGeom>
        </p:spPr>
      </p:pic>
      <p:sp>
        <p:nvSpPr>
          <p:cNvPr id="9" name="Rectangle 8"/>
          <p:cNvSpPr/>
          <p:nvPr/>
        </p:nvSpPr>
        <p:spPr>
          <a:xfrm>
            <a:off x="5067300" y="3378200"/>
            <a:ext cx="3937000" cy="21463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800" b="1" dirty="0">
              <a:solidFill>
                <a:srgbClr val="D49F1C"/>
              </a:solidFill>
            </a:endParaRPr>
          </a:p>
        </p:txBody>
      </p:sp>
      <p:sp>
        <p:nvSpPr>
          <p:cNvPr id="10" name="Rectangle 9"/>
          <p:cNvSpPr/>
          <p:nvPr/>
        </p:nvSpPr>
        <p:spPr>
          <a:xfrm rot="21112194">
            <a:off x="5644004" y="5607503"/>
            <a:ext cx="3283214" cy="1323439"/>
          </a:xfrm>
          <a:prstGeom prst="rect">
            <a:avLst/>
          </a:prstGeom>
          <a:noFill/>
        </p:spPr>
        <p:txBody>
          <a:bodyPr wrap="square" lIns="91440" tIns="45720" rIns="91440" bIns="45720">
            <a:spAutoFit/>
          </a:bodyPr>
          <a:lstStyle/>
          <a:p>
            <a:pPr algn="ctr"/>
            <a:r>
              <a:rPr lang="fr-FR" sz="4000" b="1" cap="none" spc="0"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Nouveautés HAL v3</a:t>
            </a:r>
          </a:p>
        </p:txBody>
      </p:sp>
      <p:sp>
        <p:nvSpPr>
          <p:cNvPr id="11" name="Rectangle 10"/>
          <p:cNvSpPr/>
          <p:nvPr/>
        </p:nvSpPr>
        <p:spPr>
          <a:xfrm>
            <a:off x="647700" y="2717800"/>
            <a:ext cx="4127500" cy="4699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800" b="1" dirty="0">
              <a:solidFill>
                <a:srgbClr val="D49F1C"/>
              </a:solidFill>
            </a:endParaRPr>
          </a:p>
        </p:txBody>
      </p:sp>
      <p:sp>
        <p:nvSpPr>
          <p:cNvPr id="3" name="ZoneTexte 2"/>
          <p:cNvSpPr txBox="1"/>
          <p:nvPr/>
        </p:nvSpPr>
        <p:spPr>
          <a:xfrm>
            <a:off x="0" y="1144196"/>
            <a:ext cx="9143999" cy="369332"/>
          </a:xfrm>
          <a:prstGeom prst="rect">
            <a:avLst/>
          </a:prstGeom>
          <a:solidFill>
            <a:srgbClr val="FF0000"/>
          </a:solidFill>
          <a:ln>
            <a:solidFill>
              <a:srgbClr val="FFFFFF"/>
            </a:solidFill>
          </a:ln>
        </p:spPr>
        <p:txBody>
          <a:bodyPr wrap="square" rtlCol="0">
            <a:spAutoFit/>
          </a:bodyPr>
          <a:lstStyle/>
          <a:p>
            <a:r>
              <a:rPr lang="fr-FR" dirty="0"/>
              <a:t>Suite à la nouvelle version ils ont encore rajouté d’autres types de données (code source par ex.)</a:t>
            </a:r>
          </a:p>
        </p:txBody>
      </p:sp>
    </p:spTree>
    <p:extLst>
      <p:ext uri="{BB962C8B-B14F-4D97-AF65-F5344CB8AC3E}">
        <p14:creationId xmlns:p14="http://schemas.microsoft.com/office/powerpoint/2010/main" val="1958065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dirty="0"/>
          </a:p>
        </p:txBody>
      </p:sp>
      <p:pic>
        <p:nvPicPr>
          <p:cNvPr id="4" name="Image 3" descr="Problème sur les affili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12411"/>
            <a:ext cx="9144000" cy="6050677"/>
          </a:xfrm>
          <a:prstGeom prst="rect">
            <a:avLst/>
          </a:prstGeom>
        </p:spPr>
      </p:pic>
      <p:sp>
        <p:nvSpPr>
          <p:cNvPr id="6" name="Titre 1"/>
          <p:cNvSpPr txBox="1">
            <a:spLocks/>
          </p:cNvSpPr>
          <p:nvPr/>
        </p:nvSpPr>
        <p:spPr>
          <a:xfrm>
            <a:off x="122124" y="134320"/>
            <a:ext cx="8899752" cy="1330999"/>
          </a:xfrm>
          <a:prstGeom prst="rect">
            <a:avLst/>
          </a:prstGeom>
        </p:spPr>
        <p:txBody>
          <a:bodyPr vert="horz" lIns="91440" tIns="45720" rIns="91440" bIns="45720" rtlCol="0" anchor="t">
            <a:normAutofit fontScale="67500" lnSpcReduction="20000"/>
          </a:bodyPr>
          <a:lst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20000"/>
              </a:lnSpc>
            </a:pPr>
            <a:r>
              <a:rPr lang="fr-FR" sz="6700" b="1" dirty="0"/>
              <a:t>Affiliations :</a:t>
            </a:r>
            <a:br>
              <a:rPr lang="fr-FR" sz="6700" b="1" dirty="0"/>
            </a:br>
            <a:r>
              <a:rPr lang="fr-FR" dirty="0"/>
              <a:t>Laboratoire (le bon!!), voire Equipe de Recherche</a:t>
            </a:r>
          </a:p>
        </p:txBody>
      </p:sp>
    </p:spTree>
    <p:extLst>
      <p:ext uri="{BB962C8B-B14F-4D97-AF65-F5344CB8AC3E}">
        <p14:creationId xmlns:p14="http://schemas.microsoft.com/office/powerpoint/2010/main" val="2018422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lstStyle/>
          <a:p>
            <a:pPr marL="0" indent="0">
              <a:buNone/>
            </a:pPr>
            <a:r>
              <a:rPr lang="fr-FR" dirty="0"/>
              <a:t>3 facteurs pour réussir sa migration vers HAL :</a:t>
            </a:r>
          </a:p>
          <a:p>
            <a:r>
              <a:rPr lang="fr-FR" dirty="0"/>
              <a:t>Impulsion de la Direction du labo</a:t>
            </a:r>
          </a:p>
          <a:p>
            <a:r>
              <a:rPr lang="fr-FR" dirty="0"/>
              <a:t>Désignation d’un Gestionnaire de Collection</a:t>
            </a:r>
          </a:p>
          <a:p>
            <a:r>
              <a:rPr lang="fr-FR" dirty="0"/>
              <a:t>Implication du Service informatique</a:t>
            </a:r>
          </a:p>
        </p:txBody>
      </p:sp>
    </p:spTree>
    <p:extLst>
      <p:ext uri="{BB962C8B-B14F-4D97-AF65-F5344CB8AC3E}">
        <p14:creationId xmlns:p14="http://schemas.microsoft.com/office/powerpoint/2010/main" val="607111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Exploitation </a:t>
            </a:r>
            <a:r>
              <a:rPr lang="fr-FR"/>
              <a:t>des données</a:t>
            </a:r>
            <a:endParaRPr lang="fr-FR" dirty="0"/>
          </a:p>
        </p:txBody>
      </p:sp>
      <p:sp>
        <p:nvSpPr>
          <p:cNvPr id="3" name="Espace réservé du contenu 2"/>
          <p:cNvSpPr>
            <a:spLocks noGrp="1"/>
          </p:cNvSpPr>
          <p:nvPr>
            <p:ph idx="1"/>
          </p:nvPr>
        </p:nvSpPr>
        <p:spPr/>
        <p:txBody>
          <a:bodyPr>
            <a:normAutofit lnSpcReduction="10000"/>
          </a:bodyPr>
          <a:lstStyle/>
          <a:p>
            <a:r>
              <a:rPr lang="fr-FR" dirty="0"/>
              <a:t>Linkage (</a:t>
            </a:r>
            <a:r>
              <a:rPr lang="fr-FR" sz="2000" dirty="0">
                <a:hlinkClick r:id="rId2"/>
              </a:rPr>
              <a:t>Charles.BOUVEYRON@univ-cotedazur.fr</a:t>
            </a:r>
            <a:r>
              <a:rPr lang="fr-FR" sz="2000" dirty="0"/>
              <a:t>, chaire INRIA)</a:t>
            </a:r>
          </a:p>
          <a:p>
            <a:r>
              <a:rPr lang="fr-FR" dirty="0" err="1"/>
              <a:t>ExtrHAL</a:t>
            </a:r>
            <a:endParaRPr lang="fr-FR" dirty="0"/>
          </a:p>
          <a:p>
            <a:r>
              <a:rPr lang="fr-FR" dirty="0" err="1"/>
              <a:t>OverHAL</a:t>
            </a:r>
            <a:endParaRPr lang="fr-FR" dirty="0"/>
          </a:p>
          <a:p>
            <a:r>
              <a:rPr lang="fr-FR" dirty="0" err="1"/>
              <a:t>https</a:t>
            </a:r>
            <a:r>
              <a:rPr lang="fr-FR" dirty="0"/>
              <a:t>://</a:t>
            </a:r>
            <a:r>
              <a:rPr lang="fr-FR" dirty="0" err="1"/>
              <a:t>www.ccsd.cnrs.fr</a:t>
            </a:r>
            <a:r>
              <a:rPr lang="fr-FR" dirty="0"/>
              <a:t>/2018/10/comment-se-</a:t>
            </a:r>
            <a:r>
              <a:rPr lang="fr-FR" dirty="0" err="1"/>
              <a:t>debarrasser</a:t>
            </a:r>
            <a:r>
              <a:rPr lang="fr-FR" dirty="0"/>
              <a:t>-des-robots-qui-consultent-vos-</a:t>
            </a:r>
            <a:r>
              <a:rPr lang="fr-FR" dirty="0" err="1"/>
              <a:t>depots</a:t>
            </a:r>
            <a:r>
              <a:rPr lang="fr-FR" dirty="0"/>
              <a:t>/</a:t>
            </a:r>
          </a:p>
        </p:txBody>
      </p:sp>
    </p:spTree>
    <p:extLst>
      <p:ext uri="{BB962C8B-B14F-4D97-AF65-F5344CB8AC3E}">
        <p14:creationId xmlns:p14="http://schemas.microsoft.com/office/powerpoint/2010/main" val="307080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Sources d’information</a:t>
            </a:r>
          </a:p>
        </p:txBody>
      </p:sp>
      <p:sp>
        <p:nvSpPr>
          <p:cNvPr id="3" name="Espace réservé du contenu 2"/>
          <p:cNvSpPr>
            <a:spLocks noGrp="1"/>
          </p:cNvSpPr>
          <p:nvPr>
            <p:ph idx="1"/>
          </p:nvPr>
        </p:nvSpPr>
        <p:spPr>
          <a:xfrm>
            <a:off x="457200" y="1462356"/>
            <a:ext cx="8407400" cy="4976543"/>
          </a:xfrm>
        </p:spPr>
        <p:txBody>
          <a:bodyPr>
            <a:noAutofit/>
          </a:bodyPr>
          <a:lstStyle/>
          <a:p>
            <a:r>
              <a:rPr lang="fr-FR" dirty="0"/>
              <a:t>L’association </a:t>
            </a:r>
            <a:r>
              <a:rPr lang="fr-FR" dirty="0" err="1"/>
              <a:t>CashuHAL</a:t>
            </a:r>
            <a:r>
              <a:rPr lang="fr-FR" dirty="0"/>
              <a:t> (groupes techniques)</a:t>
            </a:r>
          </a:p>
          <a:p>
            <a:r>
              <a:rPr lang="fr-FR" dirty="0"/>
              <a:t>Les formations du CCSD (et leurs participants !)</a:t>
            </a:r>
          </a:p>
          <a:p>
            <a:r>
              <a:rPr lang="fr-FR" dirty="0"/>
              <a:t>Le Wiki </a:t>
            </a:r>
            <a:r>
              <a:rPr lang="fr-FR" dirty="0" err="1"/>
              <a:t>Bibliopedia</a:t>
            </a:r>
            <a:r>
              <a:rPr lang="fr-FR" dirty="0"/>
              <a:t>, section HAL</a:t>
            </a:r>
          </a:p>
          <a:p>
            <a:r>
              <a:rPr lang="fr-FR" dirty="0"/>
              <a:t>Le réseau local et le wiki de l’</a:t>
            </a:r>
            <a:r>
              <a:rPr lang="fr-FR" dirty="0" err="1"/>
              <a:t>URFist</a:t>
            </a:r>
            <a:br>
              <a:rPr lang="fr-FR" dirty="0"/>
            </a:br>
            <a:r>
              <a:rPr lang="fr-FR" sz="2400" dirty="0"/>
              <a:t>(Ghislain </a:t>
            </a:r>
            <a:r>
              <a:rPr lang="fr-FR" sz="2400" dirty="0" err="1"/>
              <a:t>Chave</a:t>
            </a:r>
            <a:r>
              <a:rPr lang="fr-FR" sz="2400" dirty="0"/>
              <a:t>, administrateur du portail HAL-UNICE)</a:t>
            </a:r>
          </a:p>
          <a:p>
            <a:r>
              <a:rPr lang="fr-FR" dirty="0"/>
              <a:t>La liste de diffusion [</a:t>
            </a:r>
            <a:r>
              <a:rPr lang="fr-FR" dirty="0" err="1"/>
              <a:t>halinfo</a:t>
            </a:r>
            <a:r>
              <a:rPr lang="fr-FR" dirty="0"/>
              <a:t>]</a:t>
            </a:r>
          </a:p>
          <a:p>
            <a:r>
              <a:rPr lang="fr-FR" dirty="0"/>
              <a:t>Les Groupes Techniques [</a:t>
            </a:r>
            <a:r>
              <a:rPr lang="fr-FR" dirty="0" err="1"/>
              <a:t>adminhal</a:t>
            </a:r>
            <a:r>
              <a:rPr lang="fr-FR" dirty="0"/>
              <a:t>-gt]</a:t>
            </a:r>
          </a:p>
        </p:txBody>
      </p:sp>
      <p:sp>
        <p:nvSpPr>
          <p:cNvPr id="5" name="ZoneTexte 4"/>
          <p:cNvSpPr txBox="1"/>
          <p:nvPr/>
        </p:nvSpPr>
        <p:spPr>
          <a:xfrm>
            <a:off x="457200" y="5065404"/>
            <a:ext cx="8005046" cy="369332"/>
          </a:xfrm>
          <a:prstGeom prst="rect">
            <a:avLst/>
          </a:prstGeom>
          <a:solidFill>
            <a:srgbClr val="FF0000"/>
          </a:solidFill>
        </p:spPr>
        <p:txBody>
          <a:bodyPr wrap="square" rtlCol="0">
            <a:spAutoFit/>
          </a:bodyPr>
          <a:lstStyle/>
          <a:p>
            <a:r>
              <a:rPr lang="fr-FR" dirty="0"/>
              <a:t>http://wiki-</a:t>
            </a:r>
            <a:r>
              <a:rPr lang="fr-FR" dirty="0" err="1"/>
              <a:t>urfist.unice.fr</a:t>
            </a:r>
            <a:r>
              <a:rPr lang="fr-FR" dirty="0"/>
              <a:t>/</a:t>
            </a:r>
            <a:r>
              <a:rPr lang="fr-FR" dirty="0" err="1"/>
              <a:t>wiki_urfist</a:t>
            </a:r>
            <a:r>
              <a:rPr lang="fr-FR" dirty="0"/>
              <a:t>/</a:t>
            </a:r>
            <a:r>
              <a:rPr lang="fr-FR" dirty="0" err="1"/>
              <a:t>index.php</a:t>
            </a:r>
            <a:r>
              <a:rPr lang="fr-FR" dirty="0"/>
              <a:t>/FAQ_Atelier_HALV3</a:t>
            </a:r>
          </a:p>
        </p:txBody>
      </p:sp>
    </p:spTree>
    <p:extLst>
      <p:ext uri="{BB962C8B-B14F-4D97-AF65-F5344CB8AC3E}">
        <p14:creationId xmlns:p14="http://schemas.microsoft.com/office/powerpoint/2010/main" val="1249375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Prochaines </a:t>
            </a:r>
            <a:r>
              <a:rPr lang="fr-FR" dirty="0" err="1"/>
              <a:t>visioconfs</a:t>
            </a:r>
            <a:r>
              <a:rPr lang="fr-FR" dirty="0"/>
              <a:t> </a:t>
            </a:r>
            <a:r>
              <a:rPr lang="fr-FR" dirty="0" err="1"/>
              <a:t>CasuHAL</a:t>
            </a:r>
            <a:br>
              <a:rPr lang="fr-FR" dirty="0"/>
            </a:br>
            <a:r>
              <a:rPr lang="fr-FR" sz="3600" u="sng" dirty="0" err="1">
                <a:solidFill>
                  <a:srgbClr val="FFFF00"/>
                </a:solidFill>
              </a:rPr>
              <a:t>https</a:t>
            </a:r>
            <a:r>
              <a:rPr lang="fr-FR" sz="3600" u="sng" dirty="0">
                <a:solidFill>
                  <a:srgbClr val="FFFF00"/>
                </a:solidFill>
              </a:rPr>
              <a:t>://</a:t>
            </a:r>
            <a:r>
              <a:rPr lang="fr-FR" sz="3600" u="sng" dirty="0" err="1">
                <a:solidFill>
                  <a:srgbClr val="FFFF00"/>
                </a:solidFill>
              </a:rPr>
              <a:t>iww.inria.fr</a:t>
            </a:r>
            <a:r>
              <a:rPr lang="fr-FR" sz="3600" u="sng" dirty="0">
                <a:solidFill>
                  <a:srgbClr val="FFFF00"/>
                </a:solidFill>
              </a:rPr>
              <a:t>/</a:t>
            </a:r>
            <a:r>
              <a:rPr lang="fr-FR" sz="3600" u="sng" dirty="0" err="1">
                <a:solidFill>
                  <a:srgbClr val="FFFF00"/>
                </a:solidFill>
              </a:rPr>
              <a:t>casuhal</a:t>
            </a:r>
            <a:r>
              <a:rPr lang="fr-FR" sz="3600" u="sng" dirty="0">
                <a:solidFill>
                  <a:srgbClr val="FFFF00"/>
                </a:solidFill>
              </a:rPr>
              <a:t>/calendrier/ </a:t>
            </a:r>
          </a:p>
        </p:txBody>
      </p:sp>
      <p:sp>
        <p:nvSpPr>
          <p:cNvPr id="3" name="Espace réservé du contenu 2"/>
          <p:cNvSpPr>
            <a:spLocks noGrp="1"/>
          </p:cNvSpPr>
          <p:nvPr>
            <p:ph idx="1"/>
          </p:nvPr>
        </p:nvSpPr>
        <p:spPr>
          <a:xfrm>
            <a:off x="316080" y="1561716"/>
            <a:ext cx="8510399" cy="5031712"/>
          </a:xfrm>
        </p:spPr>
        <p:txBody>
          <a:bodyPr>
            <a:noAutofit/>
          </a:bodyPr>
          <a:lstStyle/>
          <a:p>
            <a:pPr marL="0" indent="0">
              <a:lnSpc>
                <a:spcPct val="140000"/>
              </a:lnSpc>
              <a:buNone/>
            </a:pPr>
            <a:r>
              <a:rPr lang="fr-FR" sz="1800" dirty="0">
                <a:solidFill>
                  <a:schemeClr val="accent1">
                    <a:lumMod val="40000"/>
                    <a:lumOff val="60000"/>
                  </a:schemeClr>
                </a:solidFill>
              </a:rPr>
              <a:t>Calendrier jusqu'à juillet 2019 (également </a:t>
            </a:r>
            <a:r>
              <a:rPr lang="fr-FR" sz="1800" dirty="0" err="1">
                <a:solidFill>
                  <a:schemeClr val="accent1">
                    <a:lumMod val="40000"/>
                    <a:lumOff val="60000"/>
                  </a:schemeClr>
                </a:solidFill>
              </a:rPr>
              <a:t>dispo</a:t>
            </a:r>
            <a:r>
              <a:rPr lang="fr-FR" sz="1800" dirty="0">
                <a:solidFill>
                  <a:schemeClr val="accent1">
                    <a:lumMod val="40000"/>
                    <a:lumOff val="60000"/>
                  </a:schemeClr>
                </a:solidFill>
              </a:rPr>
              <a:t> sur le site web </a:t>
            </a:r>
            <a:r>
              <a:rPr lang="fr-FR" sz="1800" dirty="0" err="1">
                <a:solidFill>
                  <a:schemeClr val="accent1">
                    <a:lumMod val="40000"/>
                    <a:lumOff val="60000"/>
                  </a:schemeClr>
                </a:solidFill>
              </a:rPr>
              <a:t>Casuhal</a:t>
            </a:r>
            <a:r>
              <a:rPr lang="fr-FR" sz="1800" dirty="0">
                <a:solidFill>
                  <a:schemeClr val="accent1">
                    <a:lumMod val="40000"/>
                    <a:lumOff val="60000"/>
                  </a:schemeClr>
                </a:solidFill>
              </a:rPr>
              <a:t>) :</a:t>
            </a:r>
          </a:p>
          <a:p>
            <a:pPr>
              <a:lnSpc>
                <a:spcPct val="140000"/>
              </a:lnSpc>
            </a:pPr>
            <a:r>
              <a:rPr lang="fr-FR" sz="1800" dirty="0"/>
              <a:t>13 nov. (9h30-11h30) : Statistiques </a:t>
            </a:r>
          </a:p>
          <a:p>
            <a:pPr>
              <a:lnSpc>
                <a:spcPct val="140000"/>
              </a:lnSpc>
            </a:pPr>
            <a:r>
              <a:rPr lang="fr-FR" sz="1800" dirty="0"/>
              <a:t>13 déc. (9h30-11h30) : </a:t>
            </a:r>
            <a:r>
              <a:rPr lang="fr-FR" sz="1800" dirty="0">
                <a:solidFill>
                  <a:srgbClr val="FF6600"/>
                </a:solidFill>
              </a:rPr>
              <a:t>Imports</a:t>
            </a:r>
            <a:r>
              <a:rPr lang="fr-FR" sz="1800" dirty="0"/>
              <a:t> : bib2hal/x2hal (Alain Monteil) / AIGLE  (</a:t>
            </a:r>
            <a:r>
              <a:rPr lang="fr-FR" sz="1800" dirty="0" err="1"/>
              <a:t>Domin</a:t>
            </a:r>
            <a:r>
              <a:rPr lang="fr-FR" sz="1800" dirty="0"/>
              <a:t>. Caron)</a:t>
            </a:r>
          </a:p>
          <a:p>
            <a:pPr>
              <a:lnSpc>
                <a:spcPct val="140000"/>
              </a:lnSpc>
            </a:pPr>
            <a:r>
              <a:rPr lang="fr-FR" sz="1800" dirty="0"/>
              <a:t>24 jan. (09h30-11h30) : Modération</a:t>
            </a:r>
          </a:p>
          <a:p>
            <a:pPr>
              <a:lnSpc>
                <a:spcPct val="140000"/>
              </a:lnSpc>
            </a:pPr>
            <a:r>
              <a:rPr lang="fr-FR" sz="1800" dirty="0"/>
              <a:t>7 fév. (9h30-11h30) : Affiliation des auteurs, démo </a:t>
            </a:r>
            <a:r>
              <a:rPr lang="fr-FR" sz="1800" dirty="0" err="1">
                <a:solidFill>
                  <a:srgbClr val="FF6600"/>
                </a:solidFill>
              </a:rPr>
              <a:t>OCIdHAL</a:t>
            </a:r>
            <a:r>
              <a:rPr lang="fr-FR" sz="1800" dirty="0">
                <a:solidFill>
                  <a:srgbClr val="FF6600"/>
                </a:solidFill>
              </a:rPr>
              <a:t> </a:t>
            </a:r>
            <a:r>
              <a:rPr lang="fr-FR" sz="1800" dirty="0"/>
              <a:t>(Patricia </a:t>
            </a:r>
            <a:r>
              <a:rPr lang="fr-FR" sz="1800" dirty="0" err="1"/>
              <a:t>Reynier</a:t>
            </a:r>
            <a:r>
              <a:rPr lang="fr-FR" sz="1800" dirty="0"/>
              <a:t>)</a:t>
            </a:r>
          </a:p>
          <a:p>
            <a:pPr>
              <a:lnSpc>
                <a:spcPct val="140000"/>
              </a:lnSpc>
            </a:pPr>
            <a:r>
              <a:rPr lang="fr-FR" sz="1800" dirty="0"/>
              <a:t>12 mars (9h30-11h30) : Communication : </a:t>
            </a:r>
            <a:r>
              <a:rPr lang="fr-FR" sz="1800" dirty="0" err="1"/>
              <a:t>brainstormer</a:t>
            </a:r>
            <a:r>
              <a:rPr lang="fr-FR" sz="1800" dirty="0"/>
              <a:t> sur la </a:t>
            </a:r>
            <a:r>
              <a:rPr lang="fr-FR" sz="1800" dirty="0" err="1"/>
              <a:t>comm</a:t>
            </a:r>
            <a:r>
              <a:rPr lang="fr-FR" sz="1800" dirty="0"/>
              <a:t>’ (supports, etc.). 			Démo de OVERHAL/</a:t>
            </a:r>
            <a:r>
              <a:rPr lang="fr-FR" sz="1800" dirty="0">
                <a:solidFill>
                  <a:srgbClr val="FF6600"/>
                </a:solidFill>
              </a:rPr>
              <a:t>EXTRHAL</a:t>
            </a:r>
          </a:p>
          <a:p>
            <a:pPr>
              <a:lnSpc>
                <a:spcPct val="140000"/>
              </a:lnSpc>
            </a:pPr>
            <a:r>
              <a:rPr lang="fr-FR" sz="1800" dirty="0"/>
              <a:t>2 avril (9h30-11h30) : Référentiel Structures. Intervention ABES</a:t>
            </a:r>
          </a:p>
          <a:p>
            <a:pPr>
              <a:lnSpc>
                <a:spcPct val="140000"/>
              </a:lnSpc>
            </a:pPr>
            <a:r>
              <a:rPr lang="fr-FR" sz="1800" dirty="0"/>
              <a:t>4 juin (9h30-11h30) : Référentiel Revues. Intervention SHERPA ROMEO</a:t>
            </a:r>
          </a:p>
          <a:p>
            <a:pPr>
              <a:lnSpc>
                <a:spcPct val="140000"/>
              </a:lnSpc>
            </a:pPr>
            <a:r>
              <a:rPr lang="fr-FR" sz="1800" dirty="0"/>
              <a:t>2 juill. (9h30-11h30) : ORCID et HAL : mariage de raison ou mariage blanc ?</a:t>
            </a:r>
          </a:p>
        </p:txBody>
      </p:sp>
    </p:spTree>
    <p:extLst>
      <p:ext uri="{BB962C8B-B14F-4D97-AF65-F5344CB8AC3E}">
        <p14:creationId xmlns:p14="http://schemas.microsoft.com/office/powerpoint/2010/main" val="2914675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fr-FR" dirty="0" err="1"/>
              <a:t>Slides</a:t>
            </a:r>
            <a:r>
              <a:rPr lang="fr-FR" dirty="0"/>
              <a:t> </a:t>
            </a:r>
            <a:r>
              <a:rPr lang="fr-FR" i="1" dirty="0"/>
              <a:t>Bonus</a:t>
            </a:r>
            <a:br>
              <a:rPr lang="fr-FR" dirty="0"/>
            </a:br>
            <a:endParaRPr lang="fr-FR" dirty="0"/>
          </a:p>
        </p:txBody>
      </p:sp>
      <p:sp>
        <p:nvSpPr>
          <p:cNvPr id="3" name="Sous-titr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1350162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41104"/>
            <a:ext cx="8229600" cy="1459095"/>
          </a:xfrm>
        </p:spPr>
        <p:txBody>
          <a:bodyPr>
            <a:normAutofit fontScale="90000"/>
          </a:bodyPr>
          <a:lstStyle/>
          <a:p>
            <a:r>
              <a:rPr lang="fr-FR" dirty="0"/>
              <a:t>Les pièges </a:t>
            </a:r>
            <a:br>
              <a:rPr lang="fr-FR" dirty="0"/>
            </a:br>
            <a:r>
              <a:rPr lang="fr-FR" dirty="0"/>
              <a:t>à rappeler aux chercheurs</a:t>
            </a:r>
          </a:p>
        </p:txBody>
      </p:sp>
      <p:sp>
        <p:nvSpPr>
          <p:cNvPr id="3" name="Espace réservé du contenu 2"/>
          <p:cNvSpPr>
            <a:spLocks noGrp="1"/>
          </p:cNvSpPr>
          <p:nvPr>
            <p:ph idx="1"/>
          </p:nvPr>
        </p:nvSpPr>
        <p:spPr>
          <a:xfrm>
            <a:off x="457200" y="1600200"/>
            <a:ext cx="8229600" cy="5044540"/>
          </a:xfrm>
        </p:spPr>
        <p:txBody>
          <a:bodyPr>
            <a:normAutofit fontScale="70000" lnSpcReduction="20000"/>
          </a:bodyPr>
          <a:lstStyle/>
          <a:p>
            <a:r>
              <a:rPr lang="fr-FR" dirty="0"/>
              <a:t>Affiliations : bien mettre celle que l’on avait au moment où la publication est parue, et non pas son affiliation actuelle !!!</a:t>
            </a:r>
          </a:p>
          <a:p>
            <a:r>
              <a:rPr lang="fr-FR" dirty="0"/>
              <a:t>Collection du labo VS. portail HAL générique : </a:t>
            </a:r>
            <a:br>
              <a:rPr lang="fr-FR" dirty="0"/>
            </a:br>
            <a:r>
              <a:rPr lang="fr-FR" dirty="0"/>
              <a:t>les </a:t>
            </a:r>
            <a:r>
              <a:rPr lang="fr-FR" dirty="0" err="1"/>
              <a:t>réfs</a:t>
            </a:r>
            <a:r>
              <a:rPr lang="fr-FR" dirty="0"/>
              <a:t>. antérieures à l’arrivée dans le labo </a:t>
            </a:r>
            <a:br>
              <a:rPr lang="fr-FR" dirty="0"/>
            </a:br>
            <a:r>
              <a:rPr lang="fr-FR" dirty="0"/>
              <a:t>n’ont pas vocation à apparaître dans la collection du labo…</a:t>
            </a:r>
          </a:p>
          <a:p>
            <a:r>
              <a:rPr lang="fr-FR" dirty="0"/>
              <a:t>Recherche par idhal vs. Recherche par nom/prénom : </a:t>
            </a:r>
            <a:br>
              <a:rPr lang="fr-FR" dirty="0"/>
            </a:br>
            <a:r>
              <a:rPr lang="fr-FR" dirty="0"/>
              <a:t>ne donne pas tout à fait les mêmes résultats…</a:t>
            </a:r>
          </a:p>
          <a:p>
            <a:r>
              <a:rPr lang="fr-FR" dirty="0"/>
              <a:t>Faut-il (et comment) saisir les « à paraître » &amp; « sous presse » ?</a:t>
            </a:r>
          </a:p>
          <a:p>
            <a:r>
              <a:rPr lang="fr-FR" dirty="0"/>
              <a:t>Comment saisir les communications à un colloque avec actes ?</a:t>
            </a:r>
          </a:p>
        </p:txBody>
      </p:sp>
    </p:spTree>
    <p:extLst>
      <p:ext uri="{BB962C8B-B14F-4D97-AF65-F5344CB8AC3E}">
        <p14:creationId xmlns:p14="http://schemas.microsoft.com/office/powerpoint/2010/main" val="2352459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Communications et Actes	</a:t>
            </a:r>
          </a:p>
        </p:txBody>
      </p:sp>
      <p:sp>
        <p:nvSpPr>
          <p:cNvPr id="3" name="Espace réservé du contenu 2"/>
          <p:cNvSpPr>
            <a:spLocks noGrp="1"/>
          </p:cNvSpPr>
          <p:nvPr>
            <p:ph idx="1"/>
          </p:nvPr>
        </p:nvSpPr>
        <p:spPr/>
        <p:txBody>
          <a:bodyPr/>
          <a:lstStyle/>
          <a:p>
            <a:r>
              <a:rPr lang="fr-FR" dirty="0"/>
              <a:t>Expliquer l’histoire des « paires » de </a:t>
            </a:r>
            <a:r>
              <a:rPr lang="fr-FR" dirty="0" err="1"/>
              <a:t>réfs</a:t>
            </a:r>
            <a:r>
              <a:rPr lang="fr-FR"/>
              <a:t>.</a:t>
            </a:r>
          </a:p>
        </p:txBody>
      </p:sp>
    </p:spTree>
    <p:extLst>
      <p:ext uri="{BB962C8B-B14F-4D97-AF65-F5344CB8AC3E}">
        <p14:creationId xmlns:p14="http://schemas.microsoft.com/office/powerpoint/2010/main" val="3112130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Discipline linguistique en double.png"/>
          <p:cNvPicPr>
            <a:picLocks noGrp="1" noChangeAspect="1"/>
          </p:cNvPicPr>
          <p:nvPr>
            <p:ph idx="1"/>
          </p:nvPr>
        </p:nvPicPr>
        <p:blipFill>
          <a:blip r:embed="rId3">
            <a:extLst>
              <a:ext uri="{28A0092B-C50C-407E-A947-70E740481C1C}">
                <a14:useLocalDpi xmlns:a14="http://schemas.microsoft.com/office/drawing/2010/main" val="0"/>
              </a:ext>
            </a:extLst>
          </a:blip>
          <a:srcRect l="469" r="469"/>
          <a:stretch>
            <a:fillRect/>
          </a:stretch>
        </p:blipFill>
        <p:spPr>
          <a:xfrm>
            <a:off x="-1" y="1816101"/>
            <a:ext cx="9167733" cy="5041900"/>
          </a:xfrm>
        </p:spPr>
      </p:pic>
      <p:sp>
        <p:nvSpPr>
          <p:cNvPr id="6" name="Titre 1"/>
          <p:cNvSpPr txBox="1">
            <a:spLocks/>
          </p:cNvSpPr>
          <p:nvPr/>
        </p:nvSpPr>
        <p:spPr>
          <a:xfrm>
            <a:off x="122124" y="134320"/>
            <a:ext cx="8899752" cy="1330999"/>
          </a:xfrm>
          <a:prstGeom prst="rect">
            <a:avLst/>
          </a:prstGeom>
        </p:spPr>
        <p:txBody>
          <a:bodyPr vert="horz" lIns="91440" tIns="45720" rIns="91440" bIns="45720" rtlCol="0" anchor="t">
            <a:normAutofit fontScale="67500" lnSpcReduction="20000"/>
          </a:bodyPr>
          <a:lst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20000"/>
              </a:lnSpc>
            </a:pPr>
            <a:r>
              <a:rPr lang="fr-FR" sz="6700" b="1" dirty="0"/>
              <a:t>HAL-SHS vs. HAL</a:t>
            </a:r>
          </a:p>
          <a:p>
            <a:pPr>
              <a:lnSpc>
                <a:spcPct val="120000"/>
              </a:lnSpc>
            </a:pPr>
            <a:r>
              <a:rPr lang="fr-FR" dirty="0"/>
              <a:t>Critère : </a:t>
            </a:r>
            <a:r>
              <a:rPr lang="fr-FR" b="1" u="sng" dirty="0">
                <a:solidFill>
                  <a:schemeClr val="accent1">
                    <a:lumMod val="60000"/>
                    <a:lumOff val="40000"/>
                  </a:schemeClr>
                </a:solidFill>
              </a:rPr>
              <a:t>première</a:t>
            </a:r>
            <a:r>
              <a:rPr lang="fr-FR" dirty="0"/>
              <a:t> discipline appartient aux SHS</a:t>
            </a:r>
          </a:p>
        </p:txBody>
      </p:sp>
      <p:sp>
        <p:nvSpPr>
          <p:cNvPr id="5" name="Flèche courbée vers la gauche 4"/>
          <p:cNvSpPr/>
          <p:nvPr/>
        </p:nvSpPr>
        <p:spPr>
          <a:xfrm>
            <a:off x="2590800" y="2413000"/>
            <a:ext cx="444500" cy="469900"/>
          </a:xfrm>
          <a:prstGeom prst="curvedLeftArrow">
            <a:avLst/>
          </a:prstGeom>
          <a:solidFill>
            <a:srgbClr val="FF00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7" name="ZoneTexte 6"/>
          <p:cNvSpPr txBox="1"/>
          <p:nvPr/>
        </p:nvSpPr>
        <p:spPr>
          <a:xfrm>
            <a:off x="3073400" y="2117636"/>
            <a:ext cx="5417318" cy="1200328"/>
          </a:xfrm>
          <a:prstGeom prst="rect">
            <a:avLst/>
          </a:prstGeom>
          <a:noFill/>
        </p:spPr>
        <p:txBody>
          <a:bodyPr wrap="none" rtlCol="0">
            <a:spAutoFit/>
          </a:bodyPr>
          <a:lstStyle/>
          <a:p>
            <a:r>
              <a:rPr lang="fr-FR" sz="2400" b="1" dirty="0">
                <a:solidFill>
                  <a:srgbClr val="FF0000"/>
                </a:solidFill>
              </a:rPr>
              <a:t>Suivant l’ordre dans lequel on les met,</a:t>
            </a:r>
            <a:br>
              <a:rPr lang="fr-FR" sz="2400" b="1" dirty="0">
                <a:solidFill>
                  <a:srgbClr val="FF0000"/>
                </a:solidFill>
              </a:rPr>
            </a:br>
            <a:r>
              <a:rPr lang="fr-FR" sz="2400" b="1" dirty="0">
                <a:solidFill>
                  <a:srgbClr val="FF0000"/>
                </a:solidFill>
              </a:rPr>
              <a:t>la publication apparaîtra dans HAL-SHS</a:t>
            </a:r>
            <a:br>
              <a:rPr lang="fr-FR" sz="2400" b="1" dirty="0">
                <a:solidFill>
                  <a:srgbClr val="FF0000"/>
                </a:solidFill>
              </a:rPr>
            </a:br>
            <a:r>
              <a:rPr lang="fr-FR" sz="2400" b="1" dirty="0">
                <a:solidFill>
                  <a:srgbClr val="FF0000"/>
                </a:solidFill>
              </a:rPr>
              <a:t>ou pas !</a:t>
            </a:r>
          </a:p>
        </p:txBody>
      </p:sp>
      <p:sp>
        <p:nvSpPr>
          <p:cNvPr id="8" name="Flèche angle droit à deux pointes 7"/>
          <p:cNvSpPr/>
          <p:nvPr/>
        </p:nvSpPr>
        <p:spPr>
          <a:xfrm rot="18835300">
            <a:off x="2877791" y="4151176"/>
            <a:ext cx="1508818" cy="1438550"/>
          </a:xfrm>
          <a:prstGeom prst="leftUpArrow">
            <a:avLst>
              <a:gd name="adj1" fmla="val 13150"/>
              <a:gd name="adj2" fmla="val 14577"/>
              <a:gd name="adj3" fmla="val 22989"/>
            </a:avLst>
          </a:prstGeom>
          <a:solidFill>
            <a:srgbClr val="FF0000"/>
          </a:solidFill>
          <a:ln>
            <a:solidFill>
              <a:srgbClr val="9C3D2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ZoneTexte 8"/>
          <p:cNvSpPr txBox="1"/>
          <p:nvPr/>
        </p:nvSpPr>
        <p:spPr>
          <a:xfrm>
            <a:off x="4472512" y="4136936"/>
            <a:ext cx="4587464" cy="1200328"/>
          </a:xfrm>
          <a:prstGeom prst="rect">
            <a:avLst/>
          </a:prstGeom>
          <a:noFill/>
        </p:spPr>
        <p:txBody>
          <a:bodyPr wrap="none" rtlCol="0">
            <a:spAutoFit/>
          </a:bodyPr>
          <a:lstStyle/>
          <a:p>
            <a:r>
              <a:rPr lang="fr-FR" sz="2400" b="1" dirty="0">
                <a:solidFill>
                  <a:srgbClr val="FF0000"/>
                </a:solidFill>
              </a:rPr>
              <a:t>La linguistique est présente 2 fois</a:t>
            </a:r>
            <a:br>
              <a:rPr lang="fr-FR" sz="2400" b="1" dirty="0">
                <a:solidFill>
                  <a:srgbClr val="FF0000"/>
                </a:solidFill>
              </a:rPr>
            </a:br>
            <a:r>
              <a:rPr lang="fr-FR" sz="2400" b="1" dirty="0">
                <a:solidFill>
                  <a:srgbClr val="FF0000"/>
                </a:solidFill>
              </a:rPr>
              <a:t> dans le référentiel HAL</a:t>
            </a:r>
            <a:br>
              <a:rPr lang="fr-FR" sz="2400" b="1" dirty="0">
                <a:solidFill>
                  <a:srgbClr val="FF0000"/>
                </a:solidFill>
              </a:rPr>
            </a:br>
            <a:r>
              <a:rPr lang="fr-FR" sz="2400" b="1" dirty="0">
                <a:solidFill>
                  <a:srgbClr val="FF0000"/>
                </a:solidFill>
              </a:rPr>
              <a:t>des domaines de recherche</a:t>
            </a:r>
          </a:p>
        </p:txBody>
      </p:sp>
      <p:sp>
        <p:nvSpPr>
          <p:cNvPr id="10" name="Flèche courbée vers la gauche 9"/>
          <p:cNvSpPr/>
          <p:nvPr/>
        </p:nvSpPr>
        <p:spPr>
          <a:xfrm rot="10800000">
            <a:off x="863600" y="2368550"/>
            <a:ext cx="444500" cy="469900"/>
          </a:xfrm>
          <a:prstGeom prst="curvedLeftArrow">
            <a:avLst/>
          </a:prstGeom>
          <a:solidFill>
            <a:srgbClr val="FF00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1" name="ZoneTexte 10"/>
          <p:cNvSpPr txBox="1"/>
          <p:nvPr/>
        </p:nvSpPr>
        <p:spPr>
          <a:xfrm>
            <a:off x="9664700" y="3251200"/>
            <a:ext cx="184666"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375683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Dépôt intégral  vs. Notice</a:t>
            </a:r>
          </a:p>
        </p:txBody>
      </p:sp>
      <p:pic>
        <p:nvPicPr>
          <p:cNvPr id="4" name="Image 3" descr="Capture d’écran 2016-06-14 à 05.49.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2116"/>
            <a:ext cx="9144000" cy="4464368"/>
          </a:xfrm>
          <a:prstGeom prst="rect">
            <a:avLst/>
          </a:prstGeom>
        </p:spPr>
      </p:pic>
      <p:sp>
        <p:nvSpPr>
          <p:cNvPr id="6" name="Rectangle 5"/>
          <p:cNvSpPr/>
          <p:nvPr/>
        </p:nvSpPr>
        <p:spPr>
          <a:xfrm>
            <a:off x="63500" y="3746500"/>
            <a:ext cx="1651000" cy="12065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800" b="1" dirty="0">
              <a:solidFill>
                <a:srgbClr val="D49F1C"/>
              </a:solidFill>
            </a:endParaRPr>
          </a:p>
        </p:txBody>
      </p:sp>
    </p:spTree>
    <p:extLst>
      <p:ext uri="{BB962C8B-B14F-4D97-AF65-F5344CB8AC3E}">
        <p14:creationId xmlns:p14="http://schemas.microsoft.com/office/powerpoint/2010/main" val="1640291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Dépôt intégral  vs. Notice</a:t>
            </a:r>
          </a:p>
        </p:txBody>
      </p:sp>
      <p:pic>
        <p:nvPicPr>
          <p:cNvPr id="4" name="Image 3" descr="Capture d’écran 2016-06-14 à 05.51.20.png"/>
          <p:cNvPicPr>
            <a:picLocks noChangeAspect="1"/>
          </p:cNvPicPr>
          <p:nvPr/>
        </p:nvPicPr>
        <p:blipFill rotWithShape="1">
          <a:blip r:embed="rId3">
            <a:extLst>
              <a:ext uri="{28A0092B-C50C-407E-A947-70E740481C1C}">
                <a14:useLocalDpi xmlns:a14="http://schemas.microsoft.com/office/drawing/2010/main" val="0"/>
              </a:ext>
            </a:extLst>
          </a:blip>
          <a:srcRect b="21115"/>
          <a:stretch/>
        </p:blipFill>
        <p:spPr>
          <a:xfrm>
            <a:off x="0" y="1724795"/>
            <a:ext cx="9144000" cy="5133206"/>
          </a:xfrm>
          <a:prstGeom prst="rect">
            <a:avLst/>
          </a:prstGeom>
        </p:spPr>
      </p:pic>
      <p:pic>
        <p:nvPicPr>
          <p:cNvPr id="5" name="Image 4" descr="Capture d’écran 2016-06-14 à 05.55.51.png"/>
          <p:cNvPicPr>
            <a:picLocks noChangeAspect="1"/>
          </p:cNvPicPr>
          <p:nvPr/>
        </p:nvPicPr>
        <p:blipFill rotWithShape="1">
          <a:blip r:embed="rId4">
            <a:extLst>
              <a:ext uri="{28A0092B-C50C-407E-A947-70E740481C1C}">
                <a14:useLocalDpi xmlns:a14="http://schemas.microsoft.com/office/drawing/2010/main" val="0"/>
              </a:ext>
            </a:extLst>
          </a:blip>
          <a:srcRect b="71769"/>
          <a:stretch/>
        </p:blipFill>
        <p:spPr>
          <a:xfrm>
            <a:off x="158750" y="5861382"/>
            <a:ext cx="1987550" cy="996618"/>
          </a:xfrm>
          <a:prstGeom prst="rect">
            <a:avLst/>
          </a:prstGeom>
        </p:spPr>
      </p:pic>
      <p:pic>
        <p:nvPicPr>
          <p:cNvPr id="6" name="Image 5" descr="Capture d’écran 2016-06-14 à 05.51.20.png"/>
          <p:cNvPicPr>
            <a:picLocks noChangeAspect="1"/>
          </p:cNvPicPr>
          <p:nvPr/>
        </p:nvPicPr>
        <p:blipFill rotWithShape="1">
          <a:blip r:embed="rId3">
            <a:extLst>
              <a:ext uri="{28A0092B-C50C-407E-A947-70E740481C1C}">
                <a14:useLocalDpi xmlns:a14="http://schemas.microsoft.com/office/drawing/2010/main" val="0"/>
              </a:ext>
            </a:extLst>
          </a:blip>
          <a:srcRect l="25695" t="63076" b="6088"/>
          <a:stretch/>
        </p:blipFill>
        <p:spPr>
          <a:xfrm>
            <a:off x="2349500" y="4851401"/>
            <a:ext cx="6794500" cy="2006600"/>
          </a:xfrm>
          <a:prstGeom prst="rect">
            <a:avLst/>
          </a:prstGeom>
        </p:spPr>
      </p:pic>
      <p:sp>
        <p:nvSpPr>
          <p:cNvPr id="7" name="Rectangle 6"/>
          <p:cNvSpPr/>
          <p:nvPr/>
        </p:nvSpPr>
        <p:spPr>
          <a:xfrm>
            <a:off x="69850" y="5861382"/>
            <a:ext cx="2190750" cy="996618"/>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800" b="1" dirty="0">
              <a:solidFill>
                <a:srgbClr val="D49F1C"/>
              </a:solidFill>
            </a:endParaRPr>
          </a:p>
        </p:txBody>
      </p:sp>
    </p:spTree>
    <p:extLst>
      <p:ext uri="{BB962C8B-B14F-4D97-AF65-F5344CB8AC3E}">
        <p14:creationId xmlns:p14="http://schemas.microsoft.com/office/powerpoint/2010/main" val="933351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03200"/>
            <a:ext cx="8229600" cy="1143000"/>
          </a:xfrm>
        </p:spPr>
        <p:txBody>
          <a:bodyPr/>
          <a:lstStyle/>
          <a:p>
            <a:pPr algn="l"/>
            <a:r>
              <a:rPr lang="fr-FR" dirty="0"/>
              <a:t>Les disciplines</a:t>
            </a:r>
          </a:p>
        </p:txBody>
      </p:sp>
      <p:graphicFrame>
        <p:nvGraphicFramePr>
          <p:cNvPr id="7" name="Graphique 6"/>
          <p:cNvGraphicFramePr>
            <a:graphicFrameLocks/>
          </p:cNvGraphicFramePr>
          <p:nvPr>
            <p:extLst>
              <p:ext uri="{D42A27DB-BD31-4B8C-83A1-F6EECF244321}">
                <p14:modId xmlns:p14="http://schemas.microsoft.com/office/powerpoint/2010/main" val="1606994708"/>
              </p:ext>
            </p:extLst>
          </p:nvPr>
        </p:nvGraphicFramePr>
        <p:xfrm>
          <a:off x="0" y="1193800"/>
          <a:ext cx="9105900" cy="5664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Graphique 5"/>
          <p:cNvGraphicFramePr>
            <a:graphicFrameLocks/>
          </p:cNvGraphicFramePr>
          <p:nvPr>
            <p:extLst>
              <p:ext uri="{D42A27DB-BD31-4B8C-83A1-F6EECF244321}">
                <p14:modId xmlns:p14="http://schemas.microsoft.com/office/powerpoint/2010/main" val="2474753006"/>
              </p:ext>
            </p:extLst>
          </p:nvPr>
        </p:nvGraphicFramePr>
        <p:xfrm>
          <a:off x="4673600" y="88900"/>
          <a:ext cx="4013200" cy="34671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63778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Usages différents</a:t>
            </a:r>
          </a:p>
        </p:txBody>
      </p:sp>
      <p:graphicFrame>
        <p:nvGraphicFramePr>
          <p:cNvPr id="4" name="Graphique 3"/>
          <p:cNvGraphicFramePr>
            <a:graphicFrameLocks/>
          </p:cNvGraphicFramePr>
          <p:nvPr>
            <p:extLst>
              <p:ext uri="{D42A27DB-BD31-4B8C-83A1-F6EECF244321}">
                <p14:modId xmlns:p14="http://schemas.microsoft.com/office/powerpoint/2010/main" val="1245667177"/>
              </p:ext>
            </p:extLst>
          </p:nvPr>
        </p:nvGraphicFramePr>
        <p:xfrm>
          <a:off x="0" y="1600200"/>
          <a:ext cx="5829300" cy="52705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Graphique 4"/>
          <p:cNvGraphicFramePr>
            <a:graphicFrameLocks/>
          </p:cNvGraphicFramePr>
          <p:nvPr>
            <p:extLst>
              <p:ext uri="{D42A27DB-BD31-4B8C-83A1-F6EECF244321}">
                <p14:modId xmlns:p14="http://schemas.microsoft.com/office/powerpoint/2010/main" val="3443121989"/>
              </p:ext>
            </p:extLst>
          </p:nvPr>
        </p:nvGraphicFramePr>
        <p:xfrm>
          <a:off x="5295900" y="1600200"/>
          <a:ext cx="3848100" cy="5257800"/>
        </p:xfrm>
        <a:graphic>
          <a:graphicData uri="http://schemas.openxmlformats.org/drawingml/2006/chart">
            <c:chart xmlns:c="http://schemas.openxmlformats.org/drawingml/2006/chart" xmlns:r="http://schemas.openxmlformats.org/officeDocument/2006/relationships" r:id="rId4"/>
          </a:graphicData>
        </a:graphic>
      </p:graphicFrame>
      <p:sp>
        <p:nvSpPr>
          <p:cNvPr id="6" name="ZoneTexte 5"/>
          <p:cNvSpPr txBox="1"/>
          <p:nvPr/>
        </p:nvSpPr>
        <p:spPr>
          <a:xfrm>
            <a:off x="2425700" y="2832100"/>
            <a:ext cx="1752600" cy="1015663"/>
          </a:xfrm>
          <a:prstGeom prst="rect">
            <a:avLst/>
          </a:prstGeom>
          <a:noFill/>
        </p:spPr>
        <p:txBody>
          <a:bodyPr wrap="square" rtlCol="0">
            <a:spAutoFit/>
          </a:bodyPr>
          <a:lstStyle/>
          <a:p>
            <a:r>
              <a:rPr lang="fr-FR" sz="6000" dirty="0"/>
              <a:t>30 %</a:t>
            </a:r>
          </a:p>
        </p:txBody>
      </p:sp>
      <p:sp>
        <p:nvSpPr>
          <p:cNvPr id="7" name="ZoneTexte 6"/>
          <p:cNvSpPr txBox="1"/>
          <p:nvPr/>
        </p:nvSpPr>
        <p:spPr>
          <a:xfrm>
            <a:off x="7239000" y="2832100"/>
            <a:ext cx="1752600" cy="1015663"/>
          </a:xfrm>
          <a:prstGeom prst="rect">
            <a:avLst/>
          </a:prstGeom>
          <a:noFill/>
        </p:spPr>
        <p:txBody>
          <a:bodyPr wrap="square" rtlCol="0">
            <a:spAutoFit/>
          </a:bodyPr>
          <a:lstStyle/>
          <a:p>
            <a:r>
              <a:rPr lang="fr-FR" sz="6000" dirty="0"/>
              <a:t>50 %</a:t>
            </a:r>
          </a:p>
        </p:txBody>
      </p:sp>
    </p:spTree>
    <p:extLst>
      <p:ext uri="{BB962C8B-B14F-4D97-AF65-F5344CB8AC3E}">
        <p14:creationId xmlns:p14="http://schemas.microsoft.com/office/powerpoint/2010/main" val="601001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fr-FR" dirty="0"/>
              <a:t>Pourquoi nous avons fait le choix d’utiliser HAL </a:t>
            </a:r>
            <a:br>
              <a:rPr lang="fr-FR" dirty="0"/>
            </a:br>
            <a:r>
              <a:rPr lang="fr-FR" dirty="0"/>
              <a:t>au laboratoire BCL</a:t>
            </a:r>
          </a:p>
        </p:txBody>
      </p:sp>
      <p:sp>
        <p:nvSpPr>
          <p:cNvPr id="3" name="Sous-titre 2"/>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3264958120"/>
      </p:ext>
    </p:extLst>
  </p:cSld>
  <p:clrMapOvr>
    <a:masterClrMapping/>
  </p:clrMapOvr>
</p:sld>
</file>

<file path=ppt/theme/theme1.xml><?xml version="1.0" encoding="utf-8"?>
<a:theme xmlns:a="http://schemas.openxmlformats.org/drawingml/2006/main" name="Aube">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spDef>
      <a:spPr/>
      <a:bodyPr rtlCol="0" anchor="ctr"/>
      <a:lstStyle>
        <a:defPPr algn="ctr">
          <a:defRPr sz="2800" b="1" dirty="0" smtClean="0">
            <a:solidFill>
              <a:srgbClr val="D49F1C"/>
            </a:solidFill>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Aube.thmx</Template>
  <TotalTime>15242</TotalTime>
  <Words>4161</Words>
  <Application>Microsoft Macintosh PowerPoint</Application>
  <PresentationFormat>Affichage à l'écran (4:3)</PresentationFormat>
  <Paragraphs>392</Paragraphs>
  <Slides>48</Slides>
  <Notes>44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48</vt:i4>
      </vt:variant>
    </vt:vector>
  </HeadingPairs>
  <TitlesOfParts>
    <vt:vector size="56" baseType="lpstr">
      <vt:lpstr>Arial</vt:lpstr>
      <vt:lpstr>Avenir Light</vt:lpstr>
      <vt:lpstr>Calibri</vt:lpstr>
      <vt:lpstr>Century Gothic</vt:lpstr>
      <vt:lpstr>Corbel</vt:lpstr>
      <vt:lpstr>Symbol</vt:lpstr>
      <vt:lpstr>Wingdings</vt:lpstr>
      <vt:lpstr>Aube</vt:lpstr>
      <vt:lpstr>HAL</vt:lpstr>
      <vt:lpstr>HAL</vt:lpstr>
      <vt:lpstr>Principes généraux</vt:lpstr>
      <vt:lpstr>Quels types de contenu ?</vt:lpstr>
      <vt:lpstr>Dépôt intégral  vs. Notice</vt:lpstr>
      <vt:lpstr>Dépôt intégral  vs. Notice</vt:lpstr>
      <vt:lpstr>Les disciplines</vt:lpstr>
      <vt:lpstr>Usages différents</vt:lpstr>
      <vt:lpstr>Pourquoi nous avons fait le choix d’utiliser HAL  au laboratoire BCL</vt:lpstr>
      <vt:lpstr>Présentation PowerPoint</vt:lpstr>
      <vt:lpstr>Avantages et fonctionnalités</vt:lpstr>
      <vt:lpstr>Statistiques de consultation</vt:lpstr>
      <vt:lpstr>La galaxie HAL</vt:lpstr>
      <vt:lpstr>L’AuréHAL</vt:lpstr>
      <vt:lpstr>AUréHAL</vt:lpstr>
      <vt:lpstr>Choix de la structure : attention à la coloration !</vt:lpstr>
      <vt:lpstr>La galaxie HAL</vt:lpstr>
      <vt:lpstr>Collection HAL du laboratoire</vt:lpstr>
      <vt:lpstr>Exemples d’utilisation  du plugin HAL pour SPIP</vt:lpstr>
      <vt:lpstr>Exemples d’utilisation  du plugin HAL pour SPIP</vt:lpstr>
      <vt:lpstr>Exemples d’utilisation  du plugin HAL pour SPIP</vt:lpstr>
      <vt:lpstr>Présentation PowerPoint</vt:lpstr>
      <vt:lpstr>Auteurs homonymes</vt:lpstr>
      <vt:lpstr>Ton  IdHAL</vt:lpstr>
      <vt:lpstr>Présentation PowerPoint</vt:lpstr>
      <vt:lpstr>La galaxie HAL</vt:lpstr>
      <vt:lpstr>Avant d’importer dans HAL…</vt:lpstr>
      <vt:lpstr>Champs obligatoires dans HAL</vt:lpstr>
      <vt:lpstr>Traçabilité dans HAL</vt:lpstr>
      <vt:lpstr>Import de notices dans HAL (chercheur par chercheur)</vt:lpstr>
      <vt:lpstr>Importer dans HAL via Bib2hal </vt:lpstr>
      <vt:lpstr>x2hal / Bib2hal  vs. SWORD</vt:lpstr>
      <vt:lpstr>Faut-il importer aussi les PDF ?</vt:lpstr>
      <vt:lpstr>Faut-il importer aussi les PDF ?</vt:lpstr>
      <vt:lpstr>Actions mises en œuvre</vt:lpstr>
      <vt:lpstr>Collection HAL du laboratoire</vt:lpstr>
      <vt:lpstr>Déposer dans HAL</vt:lpstr>
      <vt:lpstr>Guide du déposant :</vt:lpstr>
      <vt:lpstr>Guides d’accompagnement</vt:lpstr>
      <vt:lpstr>Présentation PowerPoint</vt:lpstr>
      <vt:lpstr>Conclusion</vt:lpstr>
      <vt:lpstr>Exploitation des données</vt:lpstr>
      <vt:lpstr>Sources d’information</vt:lpstr>
      <vt:lpstr>Prochaines visioconfs CasuHAL https://iww.inria.fr/casuhal/calendrier/ </vt:lpstr>
      <vt:lpstr>Slides Bonus </vt:lpstr>
      <vt:lpstr>Les pièges  à rappeler aux chercheurs</vt:lpstr>
      <vt:lpstr>Communications et Actes </vt:lpstr>
      <vt:lpstr>Présentation PowerPoint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Pierre</dc:creator>
  <cp:lastModifiedBy>Pierre-Aurélien Georges</cp:lastModifiedBy>
  <cp:revision>168</cp:revision>
  <cp:lastPrinted>2016-06-14T10:05:30Z</cp:lastPrinted>
  <dcterms:created xsi:type="dcterms:W3CDTF">2015-07-10T08:13:00Z</dcterms:created>
  <dcterms:modified xsi:type="dcterms:W3CDTF">2020-01-16T16:27:02Z</dcterms:modified>
</cp:coreProperties>
</file>